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395" r:id="rId5"/>
    <p:sldId id="376" r:id="rId6"/>
    <p:sldId id="387" r:id="rId7"/>
    <p:sldId id="2042" r:id="rId8"/>
    <p:sldId id="2051" r:id="rId9"/>
    <p:sldId id="264" r:id="rId10"/>
    <p:sldId id="2053" r:id="rId11"/>
    <p:sldId id="2036" r:id="rId12"/>
    <p:sldId id="2048" r:id="rId13"/>
    <p:sldId id="261" r:id="rId14"/>
    <p:sldId id="2005" r:id="rId15"/>
    <p:sldId id="2047" r:id="rId16"/>
    <p:sldId id="2013" r:id="rId17"/>
    <p:sldId id="2020" r:id="rId18"/>
    <p:sldId id="2043" r:id="rId19"/>
    <p:sldId id="301" r:id="rId20"/>
    <p:sldId id="2050" r:id="rId21"/>
    <p:sldId id="2041" r:id="rId22"/>
    <p:sldId id="268" r:id="rId23"/>
    <p:sldId id="2044" r:id="rId24"/>
    <p:sldId id="2045" r:id="rId25"/>
    <p:sldId id="2006" r:id="rId26"/>
    <p:sldId id="2049" r:id="rId27"/>
    <p:sldId id="1992" r:id="rId28"/>
    <p:sldId id="2054" r:id="rId29"/>
    <p:sldId id="2040" r:id="rId30"/>
    <p:sldId id="508" r:id="rId31"/>
    <p:sldId id="2046" r:id="rId32"/>
    <p:sldId id="2052" r:id="rId3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uest User" initials="GU" lastIdx="5" clrIdx="6">
    <p:extLst>
      <p:ext uri="{19B8F6BF-5375-455C-9EA6-DF929625EA0E}">
        <p15:presenceInfo xmlns:p15="http://schemas.microsoft.com/office/powerpoint/2012/main" userId="S::urn:spo:anon#6b464102f7f546972ccf2f2c8141bf94cfe03bea24a1c787797c9b3bd84c88ac::" providerId="AD"/>
      </p:ext>
    </p:extLst>
  </p:cmAuthor>
  <p:cmAuthor id="1" name="Rabalais, Rafe" initials="RR" lastIdx="4" clrIdx="0">
    <p:extLst>
      <p:ext uri="{19B8F6BF-5375-455C-9EA6-DF929625EA0E}">
        <p15:presenceInfo xmlns:p15="http://schemas.microsoft.com/office/powerpoint/2012/main" userId="S-1-5-21-404389395-1300262128-1233803906-40711" providerId="AD"/>
      </p:ext>
    </p:extLst>
  </p:cmAuthor>
  <p:cmAuthor id="2" name="Rewers, Jonathan" initials="RJ" lastIdx="1" clrIdx="1">
    <p:extLst>
      <p:ext uri="{19B8F6BF-5375-455C-9EA6-DF929625EA0E}">
        <p15:presenceInfo xmlns:p15="http://schemas.microsoft.com/office/powerpoint/2012/main" userId="S::Jonathan.Rewers@sfmta.com::137cde60-b18d-4a74-84a1-c588113cada0" providerId="AD"/>
      </p:ext>
    </p:extLst>
  </p:cmAuthor>
  <p:cmAuthor id="3" name="Rabalais, Rafe" initials="RR [2]" lastIdx="11" clrIdx="2">
    <p:extLst>
      <p:ext uri="{19B8F6BF-5375-455C-9EA6-DF929625EA0E}">
        <p15:presenceInfo xmlns:p15="http://schemas.microsoft.com/office/powerpoint/2012/main" userId="S::Rafe.Rabalais@sfmta.com::007384e2-b57a-4aca-bc0b-ff5cf62b374d" providerId="AD"/>
      </p:ext>
    </p:extLst>
  </p:cmAuthor>
  <p:cmAuthor id="4" name="von Krogh, Bonnie Jean" initials="vKBJ" lastIdx="11" clrIdx="3">
    <p:extLst>
      <p:ext uri="{19B8F6BF-5375-455C-9EA6-DF929625EA0E}">
        <p15:presenceInfo xmlns:p15="http://schemas.microsoft.com/office/powerpoint/2012/main" userId="S::BonnieJean.VonKrogh@sfmta.com::ded0e250-104e-4d44-a72c-05d40770d889" providerId="AD"/>
      </p:ext>
    </p:extLst>
  </p:cmAuthor>
  <p:cmAuthor id="5" name="Angelico, John" initials="AJ" lastIdx="5" clrIdx="4">
    <p:extLst>
      <p:ext uri="{19B8F6BF-5375-455C-9EA6-DF929625EA0E}">
        <p15:presenceInfo xmlns:p15="http://schemas.microsoft.com/office/powerpoint/2012/main" userId="Angelico, John" providerId="None"/>
      </p:ext>
    </p:extLst>
  </p:cmAuthor>
  <p:cmAuthor id="6" name="Angelico, John" initials="AJ [2]" lastIdx="8" clrIdx="5">
    <p:extLst>
      <p:ext uri="{19B8F6BF-5375-455C-9EA6-DF929625EA0E}">
        <p15:presenceInfo xmlns:p15="http://schemas.microsoft.com/office/powerpoint/2012/main" userId="S::John.Angelico@sfmta.com::92354265-7b05-46ef-acb5-50e89710e4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ABF1A"/>
    <a:srgbClr val="4F5556"/>
    <a:srgbClr val="952D84"/>
    <a:srgbClr val="0072BA"/>
    <a:srgbClr val="104B85"/>
    <a:srgbClr val="7A7B7F"/>
    <a:srgbClr val="1F75B8"/>
    <a:srgbClr val="2B74B7"/>
    <a:srgbClr val="008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2ADB8-F149-4AF7-9DA7-1BCDF06BAFE6}" v="215" dt="2022-11-15T05:52:30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490" y="82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ico, John" userId="92354265-7b05-46ef-acb5-50e89710e4ad" providerId="ADAL" clId="{6312ADB8-F149-4AF7-9DA7-1BCDF06BAFE6}"/>
    <pc:docChg chg="undo custSel addSld delSld modSld">
      <pc:chgData name="Angelico, John" userId="92354265-7b05-46ef-acb5-50e89710e4ad" providerId="ADAL" clId="{6312ADB8-F149-4AF7-9DA7-1BCDF06BAFE6}" dt="2022-11-11T01:19:14.660" v="375" actId="962"/>
      <pc:docMkLst>
        <pc:docMk/>
      </pc:docMkLst>
      <pc:sldChg chg="modSp mod">
        <pc:chgData name="Angelico, John" userId="92354265-7b05-46ef-acb5-50e89710e4ad" providerId="ADAL" clId="{6312ADB8-F149-4AF7-9DA7-1BCDF06BAFE6}" dt="2022-11-09T03:23:22.343" v="53" actId="1035"/>
        <pc:sldMkLst>
          <pc:docMk/>
          <pc:sldMk cId="0" sldId="264"/>
        </pc:sldMkLst>
        <pc:spChg chg="mod">
          <ac:chgData name="Angelico, John" userId="92354265-7b05-46ef-acb5-50e89710e4ad" providerId="ADAL" clId="{6312ADB8-F149-4AF7-9DA7-1BCDF06BAFE6}" dt="2022-11-09T03:23:22.343" v="53" actId="1035"/>
          <ac:spMkLst>
            <pc:docMk/>
            <pc:sldMk cId="0" sldId="264"/>
            <ac:spMk id="5" creationId="{0B78703D-B13D-EC0B-D0BC-02C50FCFC3F8}"/>
          </ac:spMkLst>
        </pc:spChg>
      </pc:sldChg>
      <pc:sldChg chg="delSp mod">
        <pc:chgData name="Angelico, John" userId="92354265-7b05-46ef-acb5-50e89710e4ad" providerId="ADAL" clId="{6312ADB8-F149-4AF7-9DA7-1BCDF06BAFE6}" dt="2022-11-11T01:18:28.684" v="215" actId="478"/>
        <pc:sldMkLst>
          <pc:docMk/>
          <pc:sldMk cId="3617465144" sldId="376"/>
        </pc:sldMkLst>
        <pc:spChg chg="del">
          <ac:chgData name="Angelico, John" userId="92354265-7b05-46ef-acb5-50e89710e4ad" providerId="ADAL" clId="{6312ADB8-F149-4AF7-9DA7-1BCDF06BAFE6}" dt="2022-11-11T01:18:28.684" v="215" actId="478"/>
          <ac:spMkLst>
            <pc:docMk/>
            <pc:sldMk cId="3617465144" sldId="376"/>
            <ac:spMk id="5" creationId="{7B1768CB-2944-310D-0793-6DEF553DEA20}"/>
          </ac:spMkLst>
        </pc:spChg>
        <pc:spChg chg="del">
          <ac:chgData name="Angelico, John" userId="92354265-7b05-46ef-acb5-50e89710e4ad" providerId="ADAL" clId="{6312ADB8-F149-4AF7-9DA7-1BCDF06BAFE6}" dt="2022-11-11T01:18:12.070" v="214" actId="478"/>
          <ac:spMkLst>
            <pc:docMk/>
            <pc:sldMk cId="3617465144" sldId="376"/>
            <ac:spMk id="11" creationId="{0BF49A9C-4C61-B549-A064-B17B7F2800A3}"/>
          </ac:spMkLst>
        </pc:spChg>
      </pc:sldChg>
      <pc:sldChg chg="add del">
        <pc:chgData name="Angelico, John" userId="92354265-7b05-46ef-acb5-50e89710e4ad" providerId="ADAL" clId="{6312ADB8-F149-4AF7-9DA7-1BCDF06BAFE6}" dt="2022-11-09T03:26:10.878" v="56" actId="2696"/>
        <pc:sldMkLst>
          <pc:docMk/>
          <pc:sldMk cId="870081084" sldId="1997"/>
        </pc:sldMkLst>
      </pc:sldChg>
      <pc:sldChg chg="modSp mod">
        <pc:chgData name="Angelico, John" userId="92354265-7b05-46ef-acb5-50e89710e4ad" providerId="ADAL" clId="{6312ADB8-F149-4AF7-9DA7-1BCDF06BAFE6}" dt="2022-11-09T03:48:03.647" v="213" actId="1076"/>
        <pc:sldMkLst>
          <pc:docMk/>
          <pc:sldMk cId="515347058" sldId="2051"/>
        </pc:sldMkLst>
        <pc:spChg chg="mod">
          <ac:chgData name="Angelico, John" userId="92354265-7b05-46ef-acb5-50e89710e4ad" providerId="ADAL" clId="{6312ADB8-F149-4AF7-9DA7-1BCDF06BAFE6}" dt="2022-11-09T03:47:59.284" v="212" actId="20577"/>
          <ac:spMkLst>
            <pc:docMk/>
            <pc:sldMk cId="515347058" sldId="2051"/>
            <ac:spMk id="22" creationId="{1E0D0B2F-3755-F910-59BD-F3BAB7B62880}"/>
          </ac:spMkLst>
        </pc:spChg>
        <pc:picChg chg="mod">
          <ac:chgData name="Angelico, John" userId="92354265-7b05-46ef-acb5-50e89710e4ad" providerId="ADAL" clId="{6312ADB8-F149-4AF7-9DA7-1BCDF06BAFE6}" dt="2022-11-09T03:48:03.647" v="213" actId="1076"/>
          <ac:picMkLst>
            <pc:docMk/>
            <pc:sldMk cId="515347058" sldId="2051"/>
            <ac:picMk id="2" creationId="{2A1756A6-4CA9-F2D8-1E17-C43BDB973722}"/>
          </ac:picMkLst>
        </pc:picChg>
      </pc:sldChg>
      <pc:sldChg chg="modSp mod">
        <pc:chgData name="Angelico, John" userId="92354265-7b05-46ef-acb5-50e89710e4ad" providerId="ADAL" clId="{6312ADB8-F149-4AF7-9DA7-1BCDF06BAFE6}" dt="2022-11-11T01:19:14.660" v="375" actId="962"/>
        <pc:sldMkLst>
          <pc:docMk/>
          <pc:sldMk cId="2943491824" sldId="2053"/>
        </pc:sldMkLst>
        <pc:picChg chg="mod">
          <ac:chgData name="Angelico, John" userId="92354265-7b05-46ef-acb5-50e89710e4ad" providerId="ADAL" clId="{6312ADB8-F149-4AF7-9DA7-1BCDF06BAFE6}" dt="2022-11-11T01:19:14.660" v="375" actId="962"/>
          <ac:picMkLst>
            <pc:docMk/>
            <pc:sldMk cId="2943491824" sldId="2053"/>
            <ac:picMk id="15" creationId="{1B4ACFE9-F792-2413-2F77-08EB2C6E47B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401376"/>
        <c:axId val="219401768"/>
        <c:axId val="0"/>
      </c:bar3DChart>
      <c:catAx>
        <c:axId val="21940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9401768"/>
        <c:crosses val="autoZero"/>
        <c:auto val="1"/>
        <c:lblAlgn val="ctr"/>
        <c:lblOffset val="100"/>
        <c:noMultiLvlLbl val="0"/>
      </c:catAx>
      <c:valAx>
        <c:axId val="219401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40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Proposition L Funding Plan</a:t>
            </a:r>
          </a:p>
        </c:rich>
      </c:tx>
      <c:layout>
        <c:manualLayout>
          <c:xMode val="edge"/>
          <c:yMode val="edge"/>
          <c:x val="0.36406944444444445"/>
          <c:y val="6.37964175193321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140"/>
      <c:depthPercent val="100"/>
      <c:rAngAx val="0"/>
      <c:perspective val="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724431321084863"/>
          <c:y val="0.37995311325324505"/>
          <c:w val="0.4201535433070866"/>
          <c:h val="0.38157779713537299"/>
        </c:manualLayout>
      </c:layout>
      <c:pie3DChart>
        <c:varyColors val="1"/>
        <c:ser>
          <c:idx val="0"/>
          <c:order val="0"/>
          <c:tx>
            <c:strRef>
              <c:f>Sheet2!$B$1</c:f>
              <c:strCache>
                <c:ptCount val="1"/>
                <c:pt idx="0">
                  <c:v>Measure L Funding Plan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54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B2A-4A5E-BAE8-647CBFFC01AD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B2A-4A5E-BAE8-647CBFFC01AD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B2A-4A5E-BAE8-647CBFFC01AD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B2A-4A5E-BAE8-647CBFFC01AD}"/>
              </c:ext>
            </c:extLst>
          </c:dPt>
          <c:dPt>
            <c:idx val="4"/>
            <c:bubble3D val="0"/>
            <c:spPr>
              <a:solidFill>
                <a:schemeClr val="accent1">
                  <a:shade val="53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B2A-4A5E-BAE8-647CBFFC01AD}"/>
              </c:ext>
            </c:extLst>
          </c:dPt>
          <c:dLbls>
            <c:dLbl>
              <c:idx val="0"/>
              <c:layout>
                <c:manualLayout>
                  <c:x val="-3.4725120297462816E-2"/>
                  <c:y val="-0.1256516819067531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r" rtl="0">
                      <a:defRPr sz="1200" b="0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42D8662-93C5-496F-AFE9-2F8EB8AE583A}" type="PERCENTAGE">
                      <a:rPr lang="en-US" sz="1200" b="1" i="0" u="none" strike="noStrike" kern="1200" spc="0" baseline="0" smtClean="0">
                        <a:solidFill>
                          <a:schemeClr val="tx1"/>
                        </a:solidFill>
                      </a:rPr>
                      <a:pPr algn="r" rtl="0">
                        <a:defRPr b="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r>
                      <a:rPr lang="en-US" sz="1200" b="1" i="0" u="none" strike="noStrike" kern="1200" spc="0" baseline="0">
                        <a:solidFill>
                          <a:schemeClr val="tx1"/>
                        </a:solidFill>
                      </a:rPr>
                      <a:t> </a:t>
                    </a:r>
                    <a:fld id="{B2803505-E4F0-4D01-93C3-37B68CBAB723}" type="CATEGORYNAME">
                      <a:rPr lang="en-US" b="1" smtClean="0">
                        <a:solidFill>
                          <a:schemeClr val="tx1"/>
                        </a:solidFill>
                      </a:rPr>
                      <a:pPr algn="r" rtl="0">
                        <a:defRPr b="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b="1">
                      <a:solidFill>
                        <a:schemeClr val="tx1"/>
                      </a:solidFill>
                    </a:endParaRPr>
                  </a:p>
                  <a:p>
                    <a:pPr algn="r" rtl="0">
                      <a:defRPr b="0">
                        <a:solidFill>
                          <a:schemeClr val="tx1"/>
                        </a:solidFill>
                      </a:defRPr>
                    </a:pPr>
                    <a:r>
                      <a:rPr lang="en-US" b="0">
                        <a:solidFill>
                          <a:schemeClr val="tx1"/>
                        </a:solidFill>
                      </a:rPr>
                      <a:t>Funds Muni bus and train reliability and efficiency improvements; Muni and BART core capacity; and the Caltrain Downtown Extension from 4th and King railyard to the Salesforce Transit Center for high-speed rail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r" rtl="0">
                    <a:defRPr sz="12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14580052493438"/>
                      <c:h val="0.349290065337026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2A-4A5E-BAE8-647CBFFC01AD}"/>
                </c:ext>
              </c:extLst>
            </c:dLbl>
            <c:dLbl>
              <c:idx val="1"/>
              <c:layout>
                <c:manualLayout>
                  <c:x val="-4.9547572178477689E-2"/>
                  <c:y val="8.4822048392388258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r" rtl="0">
                      <a:defRPr sz="1200" b="0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973F182-21C4-4D3E-A4E4-6AE7BDC44E14}" type="PERCENTAGE">
                      <a:rPr lang="en-US" b="1">
                        <a:solidFill>
                          <a:schemeClr val="tx1"/>
                        </a:solidFill>
                      </a:rPr>
                      <a:pPr algn="r" rtl="0">
                        <a:defRPr b="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r>
                      <a:rPr lang="en-US" b="1">
                        <a:solidFill>
                          <a:schemeClr val="tx1"/>
                        </a:solidFill>
                      </a:rPr>
                      <a:t> Major transit projects</a:t>
                    </a:r>
                  </a:p>
                  <a:p>
                    <a:pPr algn="r" rtl="0">
                      <a:defRPr b="0">
                        <a:solidFill>
                          <a:schemeClr val="tx1"/>
                        </a:solidFill>
                      </a:defRPr>
                    </a:pPr>
                    <a:r>
                      <a:rPr lang="en-US" b="0">
                        <a:solidFill>
                          <a:schemeClr val="tx1"/>
                        </a:solidFill>
                      </a:rPr>
                      <a:t>Funds Muni, BART, Caltrain and the ferry. The money goes toward maintenance, rehabilitation and replacement of vehicles; station and access improvements; and planning for the next generation of public transit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r" rtl="0">
                    <a:defRPr sz="12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154341644794408"/>
                      <c:h val="0.330414445025355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B2A-4A5E-BAE8-647CBFFC01AD}"/>
                </c:ext>
              </c:extLst>
            </c:dLbl>
            <c:dLbl>
              <c:idx val="2"/>
              <c:layout>
                <c:manualLayout>
                  <c:x val="2.5457786526684165E-2"/>
                  <c:y val="4.2634132194091703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 rtl="0">
                      <a:defRPr sz="1200" b="0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>
                        <a:solidFill>
                          <a:schemeClr val="tx1"/>
                        </a:solidFill>
                      </a:rPr>
                      <a:t> </a:t>
                    </a:r>
                    <a:fld id="{E4207D42-1A44-4C01-B18F-8D3DF48590A8}" type="PERCENTAGE">
                      <a:rPr lang="en-US" b="1">
                        <a:solidFill>
                          <a:schemeClr val="tx1"/>
                        </a:solidFill>
                      </a:rPr>
                      <a:pPr algn="l" rtl="0">
                        <a:defRPr b="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r>
                      <a:rPr lang="en-US" b="1">
                        <a:solidFill>
                          <a:schemeClr val="tx1"/>
                        </a:solidFill>
                      </a:rPr>
                      <a:t> </a:t>
                    </a:r>
                    <a:fld id="{C975DCFF-FF08-4E1F-BB9C-EDF32A992965}" type="CATEGORYNAME">
                      <a:rPr lang="en-US" b="1">
                        <a:solidFill>
                          <a:schemeClr val="tx1"/>
                        </a:solidFill>
                      </a:rPr>
                      <a:pPr algn="l" rtl="0">
                        <a:defRPr b="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b="1">
                      <a:solidFill>
                        <a:schemeClr val="tx1"/>
                      </a:solidFill>
                    </a:endParaRPr>
                  </a:p>
                  <a:p>
                    <a:pPr algn="l" rtl="0">
                      <a:defRPr b="0">
                        <a:solidFill>
                          <a:schemeClr val="tx1"/>
                        </a:solidFill>
                      </a:defRPr>
                    </a:pPr>
                    <a:r>
                      <a:rPr lang="en-US" b="0">
                        <a:solidFill>
                          <a:schemeClr val="tx1"/>
                        </a:solidFill>
                      </a:rPr>
                      <a:t>Funds walking and bicycling improvements; signals and traffic calming; street repaving; and major street and freeway redesign planning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 rtl="0">
                    <a:defRPr sz="12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244575678040247"/>
                      <c:h val="0.275652470373109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B2A-4A5E-BAE8-647CBFFC01AD}"/>
                </c:ext>
              </c:extLst>
            </c:dLbl>
            <c:dLbl>
              <c:idx val="3"/>
              <c:layout>
                <c:manualLayout>
                  <c:x val="-1.5972222222222221E-2"/>
                  <c:y val="-7.390807564820232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 rtl="0">
                      <a:defRPr sz="1200" b="0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3C339B-F6FF-4815-8BC0-5D1A4AD4C3F9}" type="PERCENTAGE">
                      <a:rPr lang="en-US" b="1">
                        <a:solidFill>
                          <a:schemeClr val="tx1"/>
                        </a:solidFill>
                      </a:rPr>
                      <a:pPr algn="l" rtl="0">
                        <a:defRPr b="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r>
                      <a:rPr lang="en-US" b="1">
                        <a:solidFill>
                          <a:schemeClr val="tx1"/>
                        </a:solidFill>
                      </a:rPr>
                      <a:t> Paratransit</a:t>
                    </a:r>
                  </a:p>
                  <a:p>
                    <a:pPr algn="l" rtl="0">
                      <a:defRPr b="0">
                        <a:solidFill>
                          <a:schemeClr val="tx1"/>
                        </a:solidFill>
                      </a:defRPr>
                    </a:pPr>
                    <a:r>
                      <a:rPr lang="en-US" b="0">
                        <a:solidFill>
                          <a:schemeClr val="tx1"/>
                        </a:solidFill>
                      </a:rPr>
                      <a:t>Funds services for seniors and people with disabilities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 rtl="0">
                    <a:defRPr sz="12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21325459317588"/>
                      <c:h val="0.200955835543630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B2A-4A5E-BAE8-647CBFFC01AD}"/>
                </c:ext>
              </c:extLst>
            </c:dLbl>
            <c:dLbl>
              <c:idx val="4"/>
              <c:layout>
                <c:manualLayout>
                  <c:x val="1.214096675415573E-2"/>
                  <c:y val="8.0090050527437335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l" rtl="0">
                      <a:defRPr sz="1200" b="0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ADE478-EF57-458B-8280-BD3A4A92ED4B}" type="PERCENTAGE">
                      <a:rPr lang="en-US" sz="1200" b="1" i="0" u="none" strike="noStrike" kern="1200" spc="0" baseline="0" smtClean="0">
                        <a:solidFill>
                          <a:schemeClr val="tx1"/>
                        </a:solidFill>
                      </a:rPr>
                      <a:pPr algn="l" rtl="0">
                        <a:defRPr b="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r>
                      <a:rPr lang="en-US" sz="1000" b="1" i="0" u="none" strike="noStrike" kern="1200" spc="0" baseline="0">
                        <a:solidFill>
                          <a:schemeClr val="tx1"/>
                        </a:solidFill>
                      </a:rPr>
                      <a:t> </a:t>
                    </a:r>
                    <a:fld id="{9F8D76EE-8E59-486F-A214-E6BE6ADA2D85}" type="CATEGORYNAME">
                      <a:rPr lang="en-US" b="1" smtClean="0">
                        <a:solidFill>
                          <a:schemeClr val="tx1"/>
                        </a:solidFill>
                      </a:rPr>
                      <a:pPr algn="l" rtl="0">
                        <a:defRPr b="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b="1">
                      <a:solidFill>
                        <a:schemeClr val="tx1"/>
                      </a:solidFill>
                    </a:endParaRPr>
                  </a:p>
                  <a:p>
                    <a:pPr algn="l" rtl="0">
                      <a:defRPr b="0">
                        <a:solidFill>
                          <a:schemeClr val="tx1"/>
                        </a:solidFill>
                      </a:defRPr>
                    </a:pPr>
                    <a:r>
                      <a:rPr lang="en-US" b="0">
                        <a:solidFill>
                          <a:schemeClr val="tx1"/>
                        </a:solidFill>
                      </a:rPr>
                      <a:t>Funds transportation demand management; neighborhood and equity-focused planning and implementation</a:t>
                    </a:r>
                  </a:p>
                  <a:p>
                    <a:pPr algn="l" rtl="0">
                      <a:defRPr b="0">
                        <a:solidFill>
                          <a:schemeClr val="tx1"/>
                        </a:solidFill>
                      </a:defRPr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 rtl="0">
                    <a:defRPr sz="12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104975940507434"/>
                      <c:h val="0.242872628280349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B2A-4A5E-BAE8-647CBFFC01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120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Sheet2!$A$2:$A$6</c:f>
              <c:strCache>
                <c:ptCount val="5"/>
                <c:pt idx="0">
                  <c:v>Transit maintenance and enhancements</c:v>
                </c:pt>
                <c:pt idx="1">
                  <c:v>Major transit projects</c:v>
                </c:pt>
                <c:pt idx="2">
                  <c:v>Streets and freeways</c:v>
                </c:pt>
                <c:pt idx="3">
                  <c:v>Paratransit</c:v>
                </c:pt>
                <c:pt idx="4">
                  <c:v>System planning and community equity</c:v>
                </c:pt>
              </c:strCache>
            </c:strRef>
          </c:cat>
          <c:val>
            <c:numRef>
              <c:f>Sheet2!$B$2:$B$6</c:f>
              <c:numCache>
                <c:formatCode>0%</c:formatCode>
                <c:ptCount val="5"/>
                <c:pt idx="0">
                  <c:v>0.41</c:v>
                </c:pt>
                <c:pt idx="1">
                  <c:v>0.23</c:v>
                </c:pt>
                <c:pt idx="2">
                  <c:v>0.19</c:v>
                </c:pt>
                <c:pt idx="3">
                  <c:v>0.11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2A-4A5E-BAE8-647CBFFC01A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AEAEA"/>
    </a:solidFill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402552"/>
        <c:axId val="219402944"/>
        <c:axId val="0"/>
      </c:bar3DChart>
      <c:catAx>
        <c:axId val="219402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9402944"/>
        <c:crosses val="autoZero"/>
        <c:auto val="1"/>
        <c:lblAlgn val="ctr"/>
        <c:lblOffset val="100"/>
        <c:noMultiLvlLbl val="0"/>
      </c:catAx>
      <c:valAx>
        <c:axId val="21940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402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403728"/>
        <c:axId val="219404120"/>
        <c:axId val="0"/>
      </c:bar3DChart>
      <c:catAx>
        <c:axId val="219403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9404120"/>
        <c:crosses val="autoZero"/>
        <c:auto val="1"/>
        <c:lblAlgn val="ctr"/>
        <c:lblOffset val="100"/>
        <c:noMultiLvlLbl val="0"/>
      </c:catAx>
      <c:valAx>
        <c:axId val="219404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40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404904"/>
        <c:axId val="219405296"/>
        <c:axId val="0"/>
      </c:bar3DChart>
      <c:catAx>
        <c:axId val="219404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9405296"/>
        <c:crosses val="autoZero"/>
        <c:auto val="1"/>
        <c:lblAlgn val="ctr"/>
        <c:lblOffset val="100"/>
        <c:noMultiLvlLbl val="0"/>
      </c:catAx>
      <c:valAx>
        <c:axId val="219405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404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219406080"/>
        <c:axId val="219406472"/>
      </c:areaChart>
      <c:catAx>
        <c:axId val="219406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9406472"/>
        <c:crosses val="autoZero"/>
        <c:auto val="1"/>
        <c:lblAlgn val="ctr"/>
        <c:lblOffset val="100"/>
        <c:noMultiLvlLbl val="0"/>
      </c:catAx>
      <c:valAx>
        <c:axId val="21940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4060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marker val="1"/>
        <c:smooth val="0"/>
        <c:axId val="219407256"/>
        <c:axId val="219407648"/>
      </c:lineChart>
      <c:catAx>
        <c:axId val="219407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9407648"/>
        <c:crosses val="autoZero"/>
        <c:auto val="1"/>
        <c:lblAlgn val="ctr"/>
        <c:lblOffset val="100"/>
        <c:noMultiLvlLbl val="0"/>
      </c:catAx>
      <c:valAx>
        <c:axId val="21940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407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9408432"/>
        <c:axId val="220365208"/>
      </c:scatterChart>
      <c:valAx>
        <c:axId val="219408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20365208"/>
        <c:crosses val="autoZero"/>
        <c:crossBetween val="midCat"/>
      </c:valAx>
      <c:valAx>
        <c:axId val="220365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408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2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4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8F317-7242-FD43-B6D5-854762766057}" type="doc">
      <dgm:prSet loTypeId="urn:microsoft.com/office/officeart/2009/3/layout/CircleRelationship" loCatId="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38446C01-F872-1744-AFF4-8822CAF63BF0}">
      <dgm:prSet phldrT="[Text]" phldr="1"/>
      <dgm:spPr/>
      <dgm:t>
        <a:bodyPr/>
        <a:lstStyle/>
        <a:p>
          <a:endParaRPr lang="en-US"/>
        </a:p>
      </dgm:t>
    </dgm:pt>
    <dgm:pt modelId="{CE5BE37F-A1D0-BE41-A76F-106325FDEC9A}" type="parTrans" cxnId="{DB6BFED4-BCD6-4547-BD46-592208E9B8FE}">
      <dgm:prSet/>
      <dgm:spPr/>
      <dgm:t>
        <a:bodyPr/>
        <a:lstStyle/>
        <a:p>
          <a:endParaRPr lang="en-US"/>
        </a:p>
      </dgm:t>
    </dgm:pt>
    <dgm:pt modelId="{4F3E1159-99F5-8846-8436-14B9916172DE}" type="sibTrans" cxnId="{DB6BFED4-BCD6-4547-BD46-592208E9B8FE}">
      <dgm:prSet/>
      <dgm:spPr/>
      <dgm:t>
        <a:bodyPr/>
        <a:lstStyle/>
        <a:p>
          <a:endParaRPr lang="en-US"/>
        </a:p>
      </dgm:t>
    </dgm:pt>
    <dgm:pt modelId="{4D712D21-10F2-9944-95C7-65C1FBA9593F}">
      <dgm:prSet phldrT="[Text]" phldr="1"/>
      <dgm:spPr/>
      <dgm:t>
        <a:bodyPr/>
        <a:lstStyle/>
        <a:p>
          <a:endParaRPr lang="en-US"/>
        </a:p>
      </dgm:t>
    </dgm:pt>
    <dgm:pt modelId="{9426A483-2910-C448-AC68-506750F1E19A}" type="parTrans" cxnId="{839C6095-16F1-3E41-8492-AB113BB34B72}">
      <dgm:prSet/>
      <dgm:spPr/>
      <dgm:t>
        <a:bodyPr/>
        <a:lstStyle/>
        <a:p>
          <a:endParaRPr lang="en-US"/>
        </a:p>
      </dgm:t>
    </dgm:pt>
    <dgm:pt modelId="{77997C9A-BF97-7C42-95B0-CC53C6BF0C3F}" type="sibTrans" cxnId="{839C6095-16F1-3E41-8492-AB113BB34B72}">
      <dgm:prSet/>
      <dgm:spPr/>
      <dgm:t>
        <a:bodyPr/>
        <a:lstStyle/>
        <a:p>
          <a:endParaRPr lang="en-US"/>
        </a:p>
      </dgm:t>
    </dgm:pt>
    <dgm:pt modelId="{9AB805CD-33EA-F643-B6F2-154089F67482}">
      <dgm:prSet phldrT="[Text]" phldr="1"/>
      <dgm:spPr/>
      <dgm:t>
        <a:bodyPr/>
        <a:lstStyle/>
        <a:p>
          <a:endParaRPr lang="en-US"/>
        </a:p>
      </dgm:t>
    </dgm:pt>
    <dgm:pt modelId="{67C4670F-8F15-5A4D-B6D8-13017CA5AD4D}" type="parTrans" cxnId="{21E91A5F-6331-284E-AC1E-B1CBB5978DF8}">
      <dgm:prSet/>
      <dgm:spPr/>
      <dgm:t>
        <a:bodyPr/>
        <a:lstStyle/>
        <a:p>
          <a:endParaRPr lang="en-US"/>
        </a:p>
      </dgm:t>
    </dgm:pt>
    <dgm:pt modelId="{374B5452-19B1-2545-8ECA-6426B3795929}" type="sibTrans" cxnId="{21E91A5F-6331-284E-AC1E-B1CBB5978DF8}">
      <dgm:prSet/>
      <dgm:spPr/>
      <dgm:t>
        <a:bodyPr/>
        <a:lstStyle/>
        <a:p>
          <a:endParaRPr lang="en-US"/>
        </a:p>
      </dgm:t>
    </dgm:pt>
    <dgm:pt modelId="{CD7D2BBE-3FBD-0949-9182-CDE79E1839B5}" type="pres">
      <dgm:prSet presAssocID="{A498F317-7242-FD43-B6D5-854762766057}" presName="Name0" presStyleCnt="0">
        <dgm:presLayoutVars>
          <dgm:chMax val="1"/>
          <dgm:chPref val="1"/>
        </dgm:presLayoutVars>
      </dgm:prSet>
      <dgm:spPr/>
    </dgm:pt>
    <dgm:pt modelId="{954BE5B0-D123-FB46-88EF-446676BA3A41}" type="pres">
      <dgm:prSet presAssocID="{38446C01-F872-1744-AFF4-8822CAF63BF0}" presName="Parent" presStyleLbl="node0" presStyleIdx="0" presStyleCnt="1">
        <dgm:presLayoutVars>
          <dgm:chMax val="5"/>
          <dgm:chPref val="5"/>
        </dgm:presLayoutVars>
      </dgm:prSet>
      <dgm:spPr/>
    </dgm:pt>
    <dgm:pt modelId="{37E21B3D-2C75-4E47-9D30-4556CFC2C72F}" type="pres">
      <dgm:prSet presAssocID="{38446C01-F872-1744-AFF4-8822CAF63BF0}" presName="Accent1" presStyleLbl="node1" presStyleIdx="0" presStyleCnt="13"/>
      <dgm:spPr/>
    </dgm:pt>
    <dgm:pt modelId="{93DC815A-F003-C647-9BA9-98199718FF00}" type="pres">
      <dgm:prSet presAssocID="{38446C01-F872-1744-AFF4-8822CAF63BF0}" presName="Accent2" presStyleLbl="node1" presStyleIdx="1" presStyleCnt="13"/>
      <dgm:spPr/>
    </dgm:pt>
    <dgm:pt modelId="{5A2C2E73-D812-2446-9E88-A2D360142EDB}" type="pres">
      <dgm:prSet presAssocID="{38446C01-F872-1744-AFF4-8822CAF63BF0}" presName="Accent3" presStyleLbl="node1" presStyleIdx="2" presStyleCnt="13"/>
      <dgm:spPr/>
    </dgm:pt>
    <dgm:pt modelId="{133D2CE8-5A6A-7F4E-A7F6-15A051146CCC}" type="pres">
      <dgm:prSet presAssocID="{38446C01-F872-1744-AFF4-8822CAF63BF0}" presName="Accent4" presStyleLbl="node1" presStyleIdx="3" presStyleCnt="13"/>
      <dgm:spPr/>
    </dgm:pt>
    <dgm:pt modelId="{5E6AC05D-98FC-DE4E-BD27-CE377D47BBE5}" type="pres">
      <dgm:prSet presAssocID="{38446C01-F872-1744-AFF4-8822CAF63BF0}" presName="Accent5" presStyleLbl="node1" presStyleIdx="4" presStyleCnt="13"/>
      <dgm:spPr/>
    </dgm:pt>
    <dgm:pt modelId="{1510B073-C6A8-D64D-AE5B-0BD56B00BFE1}" type="pres">
      <dgm:prSet presAssocID="{38446C01-F872-1744-AFF4-8822CAF63BF0}" presName="Accent6" presStyleLbl="node1" presStyleIdx="5" presStyleCnt="13"/>
      <dgm:spPr/>
    </dgm:pt>
    <dgm:pt modelId="{A7375FCF-E771-7846-8D7C-63C36118F22B}" type="pres">
      <dgm:prSet presAssocID="{4D712D21-10F2-9944-95C7-65C1FBA9593F}" presName="Child1" presStyleLbl="node1" presStyleIdx="6" presStyleCnt="13">
        <dgm:presLayoutVars>
          <dgm:chMax val="0"/>
          <dgm:chPref val="0"/>
        </dgm:presLayoutVars>
      </dgm:prSet>
      <dgm:spPr/>
    </dgm:pt>
    <dgm:pt modelId="{5E4D2B4A-B396-D144-900E-DFC6AF2839F8}" type="pres">
      <dgm:prSet presAssocID="{4D712D21-10F2-9944-95C7-65C1FBA9593F}" presName="Accent7" presStyleCnt="0"/>
      <dgm:spPr/>
    </dgm:pt>
    <dgm:pt modelId="{FA8B4766-DCB6-CF4E-91D9-85EF1BA66928}" type="pres">
      <dgm:prSet presAssocID="{4D712D21-10F2-9944-95C7-65C1FBA9593F}" presName="AccentHold1" presStyleLbl="node1" presStyleIdx="7" presStyleCnt="13"/>
      <dgm:spPr/>
    </dgm:pt>
    <dgm:pt modelId="{2E35480D-6F09-2B46-B093-C2AEC9265470}" type="pres">
      <dgm:prSet presAssocID="{4D712D21-10F2-9944-95C7-65C1FBA9593F}" presName="Accent8" presStyleCnt="0"/>
      <dgm:spPr/>
    </dgm:pt>
    <dgm:pt modelId="{1FB0C1E1-EE1B-3C4B-B63D-7DDDA209E1BD}" type="pres">
      <dgm:prSet presAssocID="{4D712D21-10F2-9944-95C7-65C1FBA9593F}" presName="AccentHold2" presStyleLbl="node1" presStyleIdx="8" presStyleCnt="13"/>
      <dgm:spPr/>
    </dgm:pt>
    <dgm:pt modelId="{F2153247-1598-204C-99BE-621FCEA0F945}" type="pres">
      <dgm:prSet presAssocID="{9AB805CD-33EA-F643-B6F2-154089F67482}" presName="Child2" presStyleLbl="node1" presStyleIdx="9" presStyleCnt="13">
        <dgm:presLayoutVars>
          <dgm:chMax val="0"/>
          <dgm:chPref val="0"/>
        </dgm:presLayoutVars>
      </dgm:prSet>
      <dgm:spPr/>
    </dgm:pt>
    <dgm:pt modelId="{6EC6DF7B-FED5-DA41-BC87-B743521B8636}" type="pres">
      <dgm:prSet presAssocID="{9AB805CD-33EA-F643-B6F2-154089F67482}" presName="Accent9" presStyleCnt="0"/>
      <dgm:spPr/>
    </dgm:pt>
    <dgm:pt modelId="{665CD862-0BF7-4143-85D4-56081454EDB6}" type="pres">
      <dgm:prSet presAssocID="{9AB805CD-33EA-F643-B6F2-154089F67482}" presName="AccentHold1" presStyleLbl="node1" presStyleIdx="10" presStyleCnt="13"/>
      <dgm:spPr/>
    </dgm:pt>
    <dgm:pt modelId="{C775ED95-4446-A748-B76E-F71DFEE7530C}" type="pres">
      <dgm:prSet presAssocID="{9AB805CD-33EA-F643-B6F2-154089F67482}" presName="Accent10" presStyleCnt="0"/>
      <dgm:spPr/>
    </dgm:pt>
    <dgm:pt modelId="{C2446AE9-8C66-4340-B4C4-3B8CBC20EC3F}" type="pres">
      <dgm:prSet presAssocID="{9AB805CD-33EA-F643-B6F2-154089F67482}" presName="AccentHold2" presStyleLbl="node1" presStyleIdx="11" presStyleCnt="13"/>
      <dgm:spPr/>
    </dgm:pt>
    <dgm:pt modelId="{FDFDF29C-05BD-754D-84B1-37A52889BC62}" type="pres">
      <dgm:prSet presAssocID="{9AB805CD-33EA-F643-B6F2-154089F67482}" presName="Accent11" presStyleCnt="0"/>
      <dgm:spPr/>
    </dgm:pt>
    <dgm:pt modelId="{E8737D9D-32B4-9847-8DCF-2738F0ECDFCB}" type="pres">
      <dgm:prSet presAssocID="{9AB805CD-33EA-F643-B6F2-154089F67482}" presName="AccentHold3" presStyleLbl="node1" presStyleIdx="12" presStyleCnt="13"/>
      <dgm:spPr/>
    </dgm:pt>
  </dgm:ptLst>
  <dgm:cxnLst>
    <dgm:cxn modelId="{EFAD3229-DE73-3A47-8287-4211B634B4BC}" type="presOf" srcId="{9AB805CD-33EA-F643-B6F2-154089F67482}" destId="{F2153247-1598-204C-99BE-621FCEA0F945}" srcOrd="0" destOrd="0" presId="urn:microsoft.com/office/officeart/2009/3/layout/CircleRelationship"/>
    <dgm:cxn modelId="{21E91A5F-6331-284E-AC1E-B1CBB5978DF8}" srcId="{38446C01-F872-1744-AFF4-8822CAF63BF0}" destId="{9AB805CD-33EA-F643-B6F2-154089F67482}" srcOrd="1" destOrd="0" parTransId="{67C4670F-8F15-5A4D-B6D8-13017CA5AD4D}" sibTransId="{374B5452-19B1-2545-8ECA-6426B3795929}"/>
    <dgm:cxn modelId="{2AEBFF4F-6A1B-704D-8463-C400BB05F1CE}" type="presOf" srcId="{38446C01-F872-1744-AFF4-8822CAF63BF0}" destId="{954BE5B0-D123-FB46-88EF-446676BA3A41}" srcOrd="0" destOrd="0" presId="urn:microsoft.com/office/officeart/2009/3/layout/CircleRelationship"/>
    <dgm:cxn modelId="{251BA489-2F5D-9244-A39E-1F16186EEFDF}" type="presOf" srcId="{4D712D21-10F2-9944-95C7-65C1FBA9593F}" destId="{A7375FCF-E771-7846-8D7C-63C36118F22B}" srcOrd="0" destOrd="0" presId="urn:microsoft.com/office/officeart/2009/3/layout/CircleRelationship"/>
    <dgm:cxn modelId="{839C6095-16F1-3E41-8492-AB113BB34B72}" srcId="{38446C01-F872-1744-AFF4-8822CAF63BF0}" destId="{4D712D21-10F2-9944-95C7-65C1FBA9593F}" srcOrd="0" destOrd="0" parTransId="{9426A483-2910-C448-AC68-506750F1E19A}" sibTransId="{77997C9A-BF97-7C42-95B0-CC53C6BF0C3F}"/>
    <dgm:cxn modelId="{DB6BFED4-BCD6-4547-BD46-592208E9B8FE}" srcId="{A498F317-7242-FD43-B6D5-854762766057}" destId="{38446C01-F872-1744-AFF4-8822CAF63BF0}" srcOrd="0" destOrd="0" parTransId="{CE5BE37F-A1D0-BE41-A76F-106325FDEC9A}" sibTransId="{4F3E1159-99F5-8846-8436-14B9916172DE}"/>
    <dgm:cxn modelId="{B60A54F2-4449-2745-B55C-60BBBD5D6937}" type="presOf" srcId="{A498F317-7242-FD43-B6D5-854762766057}" destId="{CD7D2BBE-3FBD-0949-9182-CDE79E1839B5}" srcOrd="0" destOrd="0" presId="urn:microsoft.com/office/officeart/2009/3/layout/CircleRelationship"/>
    <dgm:cxn modelId="{E7596477-7125-224B-9A8D-B5E0E6AB70DF}" type="presParOf" srcId="{CD7D2BBE-3FBD-0949-9182-CDE79E1839B5}" destId="{954BE5B0-D123-FB46-88EF-446676BA3A41}" srcOrd="0" destOrd="0" presId="urn:microsoft.com/office/officeart/2009/3/layout/CircleRelationship"/>
    <dgm:cxn modelId="{886754AF-88EB-0B41-9617-39186A5877FB}" type="presParOf" srcId="{CD7D2BBE-3FBD-0949-9182-CDE79E1839B5}" destId="{37E21B3D-2C75-4E47-9D30-4556CFC2C72F}" srcOrd="1" destOrd="0" presId="urn:microsoft.com/office/officeart/2009/3/layout/CircleRelationship"/>
    <dgm:cxn modelId="{399BFD49-F92F-BB4A-AAC5-3440F16092FE}" type="presParOf" srcId="{CD7D2BBE-3FBD-0949-9182-CDE79E1839B5}" destId="{93DC815A-F003-C647-9BA9-98199718FF00}" srcOrd="2" destOrd="0" presId="urn:microsoft.com/office/officeart/2009/3/layout/CircleRelationship"/>
    <dgm:cxn modelId="{EADF03DF-C7DF-644A-82EF-302C99BFD06A}" type="presParOf" srcId="{CD7D2BBE-3FBD-0949-9182-CDE79E1839B5}" destId="{5A2C2E73-D812-2446-9E88-A2D360142EDB}" srcOrd="3" destOrd="0" presId="urn:microsoft.com/office/officeart/2009/3/layout/CircleRelationship"/>
    <dgm:cxn modelId="{6CA78BA3-91B6-4343-A2EA-DF2902C56DF2}" type="presParOf" srcId="{CD7D2BBE-3FBD-0949-9182-CDE79E1839B5}" destId="{133D2CE8-5A6A-7F4E-A7F6-15A051146CCC}" srcOrd="4" destOrd="0" presId="urn:microsoft.com/office/officeart/2009/3/layout/CircleRelationship"/>
    <dgm:cxn modelId="{1ACBF9A9-CB76-9945-A02A-9E9EEB334A2C}" type="presParOf" srcId="{CD7D2BBE-3FBD-0949-9182-CDE79E1839B5}" destId="{5E6AC05D-98FC-DE4E-BD27-CE377D47BBE5}" srcOrd="5" destOrd="0" presId="urn:microsoft.com/office/officeart/2009/3/layout/CircleRelationship"/>
    <dgm:cxn modelId="{57B5DCD3-15B2-6446-AAF5-3C4160B433A0}" type="presParOf" srcId="{CD7D2BBE-3FBD-0949-9182-CDE79E1839B5}" destId="{1510B073-C6A8-D64D-AE5B-0BD56B00BFE1}" srcOrd="6" destOrd="0" presId="urn:microsoft.com/office/officeart/2009/3/layout/CircleRelationship"/>
    <dgm:cxn modelId="{3049190B-71E5-DC42-9DEF-F1BFBEBDEC13}" type="presParOf" srcId="{CD7D2BBE-3FBD-0949-9182-CDE79E1839B5}" destId="{A7375FCF-E771-7846-8D7C-63C36118F22B}" srcOrd="7" destOrd="0" presId="urn:microsoft.com/office/officeart/2009/3/layout/CircleRelationship"/>
    <dgm:cxn modelId="{7FA5C1D0-7A82-AD47-BC5C-C820746BC8D1}" type="presParOf" srcId="{CD7D2BBE-3FBD-0949-9182-CDE79E1839B5}" destId="{5E4D2B4A-B396-D144-900E-DFC6AF2839F8}" srcOrd="8" destOrd="0" presId="urn:microsoft.com/office/officeart/2009/3/layout/CircleRelationship"/>
    <dgm:cxn modelId="{054D0455-5969-9B4E-B19C-BEA9562ECC73}" type="presParOf" srcId="{5E4D2B4A-B396-D144-900E-DFC6AF2839F8}" destId="{FA8B4766-DCB6-CF4E-91D9-85EF1BA66928}" srcOrd="0" destOrd="0" presId="urn:microsoft.com/office/officeart/2009/3/layout/CircleRelationship"/>
    <dgm:cxn modelId="{97E86CC1-E80E-144C-ACFC-6D5DE7FEFFA2}" type="presParOf" srcId="{CD7D2BBE-3FBD-0949-9182-CDE79E1839B5}" destId="{2E35480D-6F09-2B46-B093-C2AEC9265470}" srcOrd="9" destOrd="0" presId="urn:microsoft.com/office/officeart/2009/3/layout/CircleRelationship"/>
    <dgm:cxn modelId="{719CE1F7-117C-4343-AB98-16C2E2C58E20}" type="presParOf" srcId="{2E35480D-6F09-2B46-B093-C2AEC9265470}" destId="{1FB0C1E1-EE1B-3C4B-B63D-7DDDA209E1BD}" srcOrd="0" destOrd="0" presId="urn:microsoft.com/office/officeart/2009/3/layout/CircleRelationship"/>
    <dgm:cxn modelId="{8F85C6A0-7F95-084A-89C1-EF1B72AF48D0}" type="presParOf" srcId="{CD7D2BBE-3FBD-0949-9182-CDE79E1839B5}" destId="{F2153247-1598-204C-99BE-621FCEA0F945}" srcOrd="10" destOrd="0" presId="urn:microsoft.com/office/officeart/2009/3/layout/CircleRelationship"/>
    <dgm:cxn modelId="{6D8A5F66-F61E-5142-B7DF-63D6309F26BE}" type="presParOf" srcId="{CD7D2BBE-3FBD-0949-9182-CDE79E1839B5}" destId="{6EC6DF7B-FED5-DA41-BC87-B743521B8636}" srcOrd="11" destOrd="0" presId="urn:microsoft.com/office/officeart/2009/3/layout/CircleRelationship"/>
    <dgm:cxn modelId="{9A528571-3177-464C-ACF0-D25A564DCA68}" type="presParOf" srcId="{6EC6DF7B-FED5-DA41-BC87-B743521B8636}" destId="{665CD862-0BF7-4143-85D4-56081454EDB6}" srcOrd="0" destOrd="0" presId="urn:microsoft.com/office/officeart/2009/3/layout/CircleRelationship"/>
    <dgm:cxn modelId="{716E23F1-D6C6-D44A-A456-6E30464618F1}" type="presParOf" srcId="{CD7D2BBE-3FBD-0949-9182-CDE79E1839B5}" destId="{C775ED95-4446-A748-B76E-F71DFEE7530C}" srcOrd="12" destOrd="0" presId="urn:microsoft.com/office/officeart/2009/3/layout/CircleRelationship"/>
    <dgm:cxn modelId="{63DA4C4D-202A-DA4B-B8DE-BE93D12F04F9}" type="presParOf" srcId="{C775ED95-4446-A748-B76E-F71DFEE7530C}" destId="{C2446AE9-8C66-4340-B4C4-3B8CBC20EC3F}" srcOrd="0" destOrd="0" presId="urn:microsoft.com/office/officeart/2009/3/layout/CircleRelationship"/>
    <dgm:cxn modelId="{95036DED-9330-4E41-A8DD-4BD079D5C010}" type="presParOf" srcId="{CD7D2BBE-3FBD-0949-9182-CDE79E1839B5}" destId="{FDFDF29C-05BD-754D-84B1-37A52889BC62}" srcOrd="13" destOrd="0" presId="urn:microsoft.com/office/officeart/2009/3/layout/CircleRelationship"/>
    <dgm:cxn modelId="{0A0A446A-EF87-5843-A70A-4482BDB6C378}" type="presParOf" srcId="{FDFDF29C-05BD-754D-84B1-37A52889BC62}" destId="{E8737D9D-32B4-9847-8DCF-2738F0ECDFCB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BE5B0-D123-FB46-88EF-446676BA3A41}">
      <dsp:nvSpPr>
        <dsp:cNvPr id="0" name=""/>
        <dsp:cNvSpPr/>
      </dsp:nvSpPr>
      <dsp:spPr>
        <a:xfrm>
          <a:off x="1928626" y="158495"/>
          <a:ext cx="3478858" cy="3478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/>
        </a:p>
      </dsp:txBody>
      <dsp:txXfrm>
        <a:off x="2438093" y="667951"/>
        <a:ext cx="2459924" cy="2459872"/>
      </dsp:txXfrm>
    </dsp:sp>
    <dsp:sp modelId="{37E21B3D-2C75-4E47-9D30-4556CFC2C72F}">
      <dsp:nvSpPr>
        <dsp:cNvPr id="0" name=""/>
        <dsp:cNvSpPr/>
      </dsp:nvSpPr>
      <dsp:spPr>
        <a:xfrm>
          <a:off x="3913588" y="0"/>
          <a:ext cx="386899" cy="3868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C815A-F003-C647-9BA9-98199718FF00}">
      <dsp:nvSpPr>
        <dsp:cNvPr id="0" name=""/>
        <dsp:cNvSpPr/>
      </dsp:nvSpPr>
      <dsp:spPr>
        <a:xfrm>
          <a:off x="2997452" y="3378809"/>
          <a:ext cx="280146" cy="2804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C2E73-D812-2446-9E88-A2D360142EDB}">
      <dsp:nvSpPr>
        <dsp:cNvPr id="0" name=""/>
        <dsp:cNvSpPr/>
      </dsp:nvSpPr>
      <dsp:spPr>
        <a:xfrm>
          <a:off x="5631343" y="1570329"/>
          <a:ext cx="280146" cy="2804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D2CE8-5A6A-7F4E-A7F6-15A051146CCC}">
      <dsp:nvSpPr>
        <dsp:cNvPr id="0" name=""/>
        <dsp:cNvSpPr/>
      </dsp:nvSpPr>
      <dsp:spPr>
        <a:xfrm>
          <a:off x="4290782" y="3677107"/>
          <a:ext cx="386899" cy="3868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AC05D-98FC-DE4E-BD27-CE377D47BBE5}">
      <dsp:nvSpPr>
        <dsp:cNvPr id="0" name=""/>
        <dsp:cNvSpPr/>
      </dsp:nvSpPr>
      <dsp:spPr>
        <a:xfrm>
          <a:off x="3077031" y="549859"/>
          <a:ext cx="280146" cy="28041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0B073-C6A8-D64D-AE5B-0BD56B00BFE1}">
      <dsp:nvSpPr>
        <dsp:cNvPr id="0" name=""/>
        <dsp:cNvSpPr/>
      </dsp:nvSpPr>
      <dsp:spPr>
        <a:xfrm>
          <a:off x="2193892" y="2153920"/>
          <a:ext cx="280146" cy="2804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75FCF-E771-7846-8D7C-63C36118F22B}">
      <dsp:nvSpPr>
        <dsp:cNvPr id="0" name=""/>
        <dsp:cNvSpPr/>
      </dsp:nvSpPr>
      <dsp:spPr>
        <a:xfrm>
          <a:off x="841685" y="786383"/>
          <a:ext cx="1414317" cy="14138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1048807" y="993439"/>
        <a:ext cx="1000073" cy="999753"/>
      </dsp:txXfrm>
    </dsp:sp>
    <dsp:sp modelId="{FA8B4766-DCB6-CF4E-91D9-85EF1BA66928}">
      <dsp:nvSpPr>
        <dsp:cNvPr id="0" name=""/>
        <dsp:cNvSpPr/>
      </dsp:nvSpPr>
      <dsp:spPr>
        <a:xfrm>
          <a:off x="3522160" y="562051"/>
          <a:ext cx="386899" cy="3868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0C1E1-EE1B-3C4B-B63D-7DDDA209E1BD}">
      <dsp:nvSpPr>
        <dsp:cNvPr id="0" name=""/>
        <dsp:cNvSpPr/>
      </dsp:nvSpPr>
      <dsp:spPr>
        <a:xfrm>
          <a:off x="974318" y="2614777"/>
          <a:ext cx="699394" cy="6994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53247-1598-204C-99BE-621FCEA0F945}">
      <dsp:nvSpPr>
        <dsp:cNvPr id="0" name=""/>
        <dsp:cNvSpPr/>
      </dsp:nvSpPr>
      <dsp:spPr>
        <a:xfrm>
          <a:off x="5763976" y="121107"/>
          <a:ext cx="1414317" cy="14138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971098" y="328163"/>
        <a:ext cx="1000073" cy="999753"/>
      </dsp:txXfrm>
    </dsp:sp>
    <dsp:sp modelId="{665CD862-0BF7-4143-85D4-56081454EDB6}">
      <dsp:nvSpPr>
        <dsp:cNvPr id="0" name=""/>
        <dsp:cNvSpPr/>
      </dsp:nvSpPr>
      <dsp:spPr>
        <a:xfrm>
          <a:off x="5133162" y="1097279"/>
          <a:ext cx="386899" cy="3868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46AE9-8C66-4340-B4C4-3B8CBC20EC3F}">
      <dsp:nvSpPr>
        <dsp:cNvPr id="0" name=""/>
        <dsp:cNvSpPr/>
      </dsp:nvSpPr>
      <dsp:spPr>
        <a:xfrm>
          <a:off x="708405" y="3447084"/>
          <a:ext cx="280146" cy="2804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37D9D-32B4-9847-8DCF-2738F0ECDFCB}">
      <dsp:nvSpPr>
        <dsp:cNvPr id="0" name=""/>
        <dsp:cNvSpPr/>
      </dsp:nvSpPr>
      <dsp:spPr>
        <a:xfrm>
          <a:off x="3502103" y="3047999"/>
          <a:ext cx="280146" cy="2804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C9035-3E25-4807-AA86-38F25EBCD2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972C1-921F-40A8-A410-E104123B5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90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16791AC-725B-5E48-91FD-35599A0DB8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3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814265E-79F9-9041-953E-9F13B7EFB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Graphein Pro Book" panose="020B0602020204020204" pitchFamily="34" charset="0"/>
                <a:ea typeface="Times New Roman" panose="02020603050405020304" pitchFamily="18" charset="0"/>
              </a:rPr>
              <a:t>Measure L is on the ballot in San Francisco November 8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Graphein Pro Book" panose="020B0602020204020204" pitchFamily="34" charset="0"/>
                <a:ea typeface="Times New Roman" panose="02020603050405020304" pitchFamily="18" charset="0"/>
              </a:rPr>
              <a:t>If passed, it would extend a half-cent sales tax for 30 years to fund transportation projects for Muni and BART, walking and bicycling improvements, signals, traffic calming and paratransit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Graphein Pro Book" panose="020B0602020204020204" pitchFamily="34" charset="0"/>
                <a:ea typeface="Times New Roman" panose="02020603050405020304" pitchFamily="18" charset="0"/>
              </a:rPr>
              <a:t>It does not increase taxes and it requires 2/3 majority to pass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Graphein Pro Book" panose="020B0602020204020204" pitchFamily="34" charset="0"/>
                <a:ea typeface="Times New Roman" panose="02020603050405020304" pitchFamily="18" charset="0"/>
              </a:rPr>
              <a:t>If it does not pass, the existing tax continues until 2034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79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8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7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5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5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6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9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54113"/>
            <a:ext cx="4156075" cy="3116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444861"/>
            <a:ext cx="5486400" cy="363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162" name="Google Shape;162;p4:notes"/>
          <p:cNvSpPr txBox="1">
            <a:spLocks noGrp="1"/>
          </p:cNvSpPr>
          <p:nvPr>
            <p:ph type="sldNum" idx="12"/>
          </p:nvPr>
        </p:nvSpPr>
        <p:spPr>
          <a:xfrm>
            <a:off x="3884614" y="8772670"/>
            <a:ext cx="2971800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45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02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:notes"/>
          <p:cNvSpPr txBox="1">
            <a:spLocks noGrp="1"/>
          </p:cNvSpPr>
          <p:nvPr>
            <p:ph type="body" idx="1"/>
          </p:nvPr>
        </p:nvSpPr>
        <p:spPr>
          <a:xfrm>
            <a:off x="685800" y="4444861"/>
            <a:ext cx="54864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9" name="Google Shape;3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54113"/>
            <a:ext cx="4156075" cy="3116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538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416D5-C734-A047-B22F-C4C7F4B44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0"/>
            <a:ext cx="957798" cy="1475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6E7038-39F4-3A47-9730-95B6CA924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8" t="26900" r="9762" b="8743"/>
          <a:stretch/>
        </p:blipFill>
        <p:spPr>
          <a:xfrm>
            <a:off x="1" y="11152"/>
            <a:ext cx="9144000" cy="684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543584"/>
            <a:ext cx="7772400" cy="2044458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806529"/>
            <a:ext cx="7772400" cy="1297492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233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37056053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136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10908992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62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4211379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5346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12333934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9471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6803447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489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599806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5713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03699525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8646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4861679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618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90883211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1343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EF28F2-B4B8-A24F-9091-93E90613F87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46080738"/>
              </p:ext>
            </p:extLst>
          </p:nvPr>
        </p:nvGraphicFramePr>
        <p:xfrm>
          <a:off x="628650" y="1656403"/>
          <a:ext cx="7886700" cy="443311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8670">
                  <a:extLst>
                    <a:ext uri="{9D8B030D-6E8A-4147-A177-3AD203B41FA5}">
                      <a16:colId xmlns:a16="http://schemas.microsoft.com/office/drawing/2014/main" val="69589130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660308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49331115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92350845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873654012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10776993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424711573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81035333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878853469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524869443"/>
                    </a:ext>
                  </a:extLst>
                </a:gridCol>
              </a:tblGrid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590290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62049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38625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287250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31293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6290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558271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74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65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CC364-2E9B-6248-8889-D74F19F83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0"/>
            <a:ext cx="957798" cy="1475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511500"/>
            <a:ext cx="7772400" cy="2044458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806529"/>
            <a:ext cx="7772400" cy="1297492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712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aragraphs">
  <p:cSld name="1_text paragraph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7551419" y="6481416"/>
            <a:ext cx="880111" cy="3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ftr" idx="11"/>
          </p:nvPr>
        </p:nvSpPr>
        <p:spPr>
          <a:xfrm>
            <a:off x="1075954" y="6481416"/>
            <a:ext cx="6307824" cy="3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sldNum" idx="12"/>
          </p:nvPr>
        </p:nvSpPr>
        <p:spPr>
          <a:xfrm>
            <a:off x="8515350" y="6481416"/>
            <a:ext cx="544830" cy="3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94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628650" y="1619312"/>
            <a:ext cx="7886700" cy="44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80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7B07-2152-4355-A580-20E2B43AC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069" y="192088"/>
            <a:ext cx="6584156" cy="1536701"/>
          </a:xfrm>
        </p:spPr>
        <p:txBody>
          <a:bodyPr lIns="0" tIns="0" rIns="0" bIns="0" anchor="t">
            <a:noAutofit/>
          </a:bodyPr>
          <a:lstStyle>
            <a:lvl1pPr>
              <a:defRPr sz="3300"/>
            </a:lvl1pPr>
          </a:lstStyle>
          <a:p>
            <a:r>
              <a:rPr lang="en-US"/>
              <a:t>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62C56-2902-468A-BD91-50E359107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069" y="1838325"/>
            <a:ext cx="6584156" cy="4827588"/>
          </a:xfrm>
        </p:spPr>
        <p:txBody>
          <a:bodyPr>
            <a:noAutofit/>
          </a:bodyPr>
          <a:lstStyle>
            <a:lvl1pPr>
              <a:spcBef>
                <a:spcPts val="1350"/>
              </a:spcBef>
              <a:defRPr/>
            </a:lvl1pPr>
            <a:lvl3pPr marL="274320">
              <a:defRPr/>
            </a:lvl3pPr>
            <a:lvl4pPr marL="411480">
              <a:defRPr/>
            </a:lvl4pPr>
            <a:lvl5pPr marL="54864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13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6787A-217C-442E-A0CA-1EBF879FD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6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71B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89263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AB30D5D9-48F1-6745-B979-8FB9136C211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650" y="1619312"/>
            <a:ext cx="7886700" cy="449614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2229" y="6512578"/>
            <a:ext cx="195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BUILDING</a:t>
            </a:r>
            <a:r>
              <a:rPr lang="en-US" sz="1400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312622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 with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101B5E-185B-0F43-814D-7C01AFC555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95425"/>
            <a:ext cx="1811338" cy="11525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F4D442B-F7E0-B747-B0D7-0C903275FB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0" y="3071977"/>
            <a:ext cx="1811338" cy="11525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AFB9D7-C44A-934E-95DB-83CE3C3BD1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650" y="4579160"/>
            <a:ext cx="1811338" cy="11525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351ADB0-58A2-DA49-A10B-255095546F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581275" y="1495425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72983338-01C2-8B42-A253-26316552B9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581275" y="3071976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8CF981F1-9951-7444-A0BE-48235FCBB88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581274" y="4567844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62229" y="6512578"/>
            <a:ext cx="195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BUILDING</a:t>
            </a:r>
            <a:r>
              <a:rPr lang="en-US" sz="1400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279815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101B5E-185B-0F43-814D-7C01AFC555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95425"/>
            <a:ext cx="7886700" cy="349239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D7027CB0-DCF2-2646-A7E5-21FA1A8DB80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0" y="5158355"/>
            <a:ext cx="7886700" cy="9960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62229" y="6512578"/>
            <a:ext cx="195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BUILDING</a:t>
            </a:r>
            <a:r>
              <a:rPr lang="en-US" sz="1400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300254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9F0990-C56A-B24C-B97A-DAEE498A0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5463" y="1487488"/>
            <a:ext cx="2909887" cy="4738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FB801404-3738-9544-8247-1CB5EBF7A34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1" y="1487488"/>
            <a:ext cx="4741018" cy="473868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62229" y="6512578"/>
            <a:ext cx="195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BUILDING</a:t>
            </a:r>
            <a:r>
              <a:rPr lang="en-US" sz="1400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325666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1F4864-B805-A043-8242-97ECFE5E8A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539875"/>
            <a:ext cx="7886700" cy="469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62229" y="6512578"/>
            <a:ext cx="195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BUILDING</a:t>
            </a:r>
            <a:r>
              <a:rPr lang="en-US" sz="1400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415652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B9636D5-D484-0240-A913-3B44108385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5463" y="1539875"/>
            <a:ext cx="2909887" cy="4686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DFB8996B-6745-3048-B955-CE6760DA03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1" y="1539875"/>
            <a:ext cx="4741018" cy="4686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62229" y="6512578"/>
            <a:ext cx="195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BUILDING</a:t>
            </a:r>
            <a:r>
              <a:rPr lang="en-US" sz="1400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251364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B26A8B4-28CA-3841-98A3-85D363D1D10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84830401"/>
              </p:ext>
            </p:extLst>
          </p:nvPr>
        </p:nvGraphicFramePr>
        <p:xfrm>
          <a:off x="628650" y="1497899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74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4C56BC-9C24-2849-B228-B144F1032EBF}"/>
              </a:ext>
            </a:extLst>
          </p:cNvPr>
          <p:cNvSpPr/>
          <p:nvPr userDrawn="1"/>
        </p:nvSpPr>
        <p:spPr>
          <a:xfrm>
            <a:off x="0" y="6481417"/>
            <a:ext cx="9143999" cy="376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1419" y="6481416"/>
            <a:ext cx="880111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lang="en-US" sz="900" smtClean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5954" y="6481416"/>
            <a:ext cx="6307824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lang="en-US" sz="900" dirty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481416"/>
            <a:ext cx="544830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A35144F6-0C2C-D04D-8184-207D780665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CC0F1-332A-6340-9D96-5ADDFAB15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4000"/>
            <a:ext cx="78867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F9CDD-E5BE-564C-BA58-BF1901FD228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481416"/>
            <a:ext cx="1075955" cy="3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72" r:id="rId2"/>
    <p:sldLayoutId id="2147483715" r:id="rId3"/>
    <p:sldLayoutId id="2147483719" r:id="rId4"/>
    <p:sldLayoutId id="2147483720" r:id="rId5"/>
    <p:sldLayoutId id="2147483717" r:id="rId6"/>
    <p:sldLayoutId id="2147483716" r:id="rId7"/>
    <p:sldLayoutId id="2147483718" r:id="rId8"/>
    <p:sldLayoutId id="2147483714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12" r:id="rId16"/>
    <p:sldLayoutId id="2147483709" r:id="rId17"/>
    <p:sldLayoutId id="2147483711" r:id="rId18"/>
    <p:sldLayoutId id="2147483710" r:id="rId19"/>
    <p:sldLayoutId id="2147483724" r:id="rId20"/>
    <p:sldLayoutId id="2147483725" r:id="rId21"/>
    <p:sldLayoutId id="2147483749" r:id="rId22"/>
    <p:sldLayoutId id="2147483750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accent1"/>
          </a:solidFill>
          <a:latin typeface="Graphein Pro Light" panose="020B0402020204020204" pitchFamily="34" charset="77"/>
          <a:ea typeface="+mj-ea"/>
          <a:cs typeface="Graphein Pro Light" panose="020B0402020204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mta.com/sites/default/files/reports-and-documents/2018/04/sfmta_-_2017_facilities_framework_final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3.wdp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17" Type="http://schemas.openxmlformats.org/officeDocument/2006/relationships/image" Target="../media/image44.svg"/><Relationship Id="rId2" Type="http://schemas.openxmlformats.org/officeDocument/2006/relationships/image" Target="../media/image32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openxmlformats.org/officeDocument/2006/relationships/image" Target="../media/image35.svg"/><Relationship Id="rId15" Type="http://schemas.openxmlformats.org/officeDocument/2006/relationships/image" Target="../media/image42.sv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ual rendering of a bus facility">
            <a:extLst>
              <a:ext uri="{FF2B5EF4-FFF2-40B4-BE49-F238E27FC236}">
                <a16:creationId xmlns:a16="http://schemas.microsoft.com/office/drawing/2014/main" id="{96B7A046-F4D1-2A1B-F729-32FD87D1C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0" y="1065121"/>
            <a:ext cx="9146510" cy="3657600"/>
          </a:xfrm>
          <a:prstGeom prst="rect">
            <a:avLst/>
          </a:prstGeom>
        </p:spPr>
      </p:pic>
      <p:sp>
        <p:nvSpPr>
          <p:cNvPr id="15" name="Text Placeholde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-2510" y="-4722"/>
            <a:ext cx="9143999" cy="6858000"/>
          </a:xfrm>
          <a:prstGeom prst="rect">
            <a:avLst/>
          </a:prstGeom>
          <a:solidFill>
            <a:schemeClr val="accent1">
              <a:alpha val="47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652" tIns="34326" rIns="68652" bIns="34326" numCol="1" anchor="t" anchorCtr="0" compatLnSpc="1">
            <a:prstTxWarp prst="textNoShape">
              <a:avLst/>
            </a:prstTxWarp>
            <a:normAutofit/>
          </a:bodyPr>
          <a:lstStyle>
            <a:lvl1pPr indent="0" algn="r" fontAlgn="base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8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9763" indent="-27305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000">
                <a:latin typeface="Arial"/>
                <a:cs typeface="Arial"/>
              </a:defRPr>
            </a:lvl2pPr>
            <a:lvl3pPr marL="914400" indent="-22860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>
                <a:latin typeface="Arial"/>
                <a:cs typeface="Arial"/>
              </a:defRPr>
            </a:lvl3pPr>
            <a:lvl4pPr marL="1371600" indent="-228600" fontAlgn="base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1600">
                <a:latin typeface="Arial"/>
                <a:cs typeface="Arial"/>
              </a:defRPr>
            </a:lvl4pPr>
            <a:lvl5pPr marL="18288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/>
            </a:lvl5pPr>
            <a:lvl6pPr marL="2103120" indent="-228600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baseline="0"/>
            </a:lvl6pPr>
            <a:lvl7pPr marL="2377440" indent="-228600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baseline="0"/>
            </a:lvl7pPr>
            <a:lvl8pPr marL="2651760" indent="-228600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baseline="0"/>
            </a:lvl8pPr>
            <a:lvl9pPr marL="2926080" indent="-228600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baseline="0"/>
            </a:lvl9pPr>
          </a:lstStyle>
          <a:p>
            <a:endParaRPr lang="en-US" sz="5556">
              <a:solidFill>
                <a:schemeClr val="bg1"/>
              </a:solidFill>
              <a:latin typeface="Graphein Pro Book" panose="020B0602020204020204" pitchFamily="34" charset="0"/>
              <a:cs typeface="Graphein Pro Book" panose="020B06020202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FCFB0D-55B7-44F7-96AE-39CF0CEB7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750" y="4793359"/>
            <a:ext cx="5969049" cy="1773123"/>
          </a:xfrm>
          <a:prstGeom prst="rect">
            <a:avLst/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298" y="4793359"/>
            <a:ext cx="765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BUILDING</a:t>
            </a:r>
            <a:r>
              <a:rPr lang="en-US" sz="2000">
                <a:solidFill>
                  <a:schemeClr val="bg1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PROGRESS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298" y="5673930"/>
            <a:ext cx="5324947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 b="1">
              <a:solidFill>
                <a:schemeClr val="bg1"/>
              </a:solidFill>
              <a:latin typeface="Graphein Pro Light"/>
              <a:cs typeface="Graphein Pro Light" panose="020B0402020204020204" pitchFamily="34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Graphein Pro Light"/>
                <a:cs typeface="Graphein Pro Light" panose="020B0402020204020204" pitchFamily="34" charset="0"/>
              </a:rPr>
              <a:t>Dogpatch Neighborhood Association Update</a:t>
            </a:r>
          </a:p>
          <a:p>
            <a:r>
              <a:rPr lang="en-US" sz="1600" b="1">
                <a:solidFill>
                  <a:schemeClr val="bg1"/>
                </a:solidFill>
                <a:latin typeface="Graphein Pro Light"/>
                <a:cs typeface="Graphein Pro Light" panose="020B0402020204020204" pitchFamily="34" charset="0"/>
              </a:rPr>
              <a:t>November 8, 2022</a:t>
            </a:r>
          </a:p>
        </p:txBody>
      </p:sp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0"/>
            <a:ext cx="975884" cy="1500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9585B8-9552-4677-93FF-681BE88984B4}"/>
              </a:ext>
            </a:extLst>
          </p:cNvPr>
          <p:cNvSpPr txBox="1"/>
          <p:nvPr/>
        </p:nvSpPr>
        <p:spPr>
          <a:xfrm>
            <a:off x="564298" y="5086667"/>
            <a:ext cx="9678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Graphein Pro Light" panose="020B0703030504020204" pitchFamily="34" charset="0"/>
                <a:cs typeface="Graphein Pro Light" panose="020B0703030504020204" pitchFamily="34" charset="0"/>
              </a:rPr>
              <a:t>Muni Metro East Bus Yard </a:t>
            </a:r>
          </a:p>
          <a:p>
            <a:r>
              <a:rPr lang="en-US" sz="2800" b="1">
                <a:solidFill>
                  <a:schemeClr val="bg1"/>
                </a:solidFill>
                <a:latin typeface="Graphein Pro Light" panose="020B0703030504020204" pitchFamily="34" charset="0"/>
                <a:cs typeface="Graphein Pro Light" panose="020B0703030504020204" pitchFamily="34" charset="0"/>
              </a:rPr>
              <a:t>&amp; 1399 Marin Street Facilities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71B04F-BC48-B867-092A-23D2E80AF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6858000"/>
            <a:ext cx="7772400" cy="2044458"/>
          </a:xfr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/>
              <a:t>Muni Metro East Bus Yard &amp; 1399 Marin Facilities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34439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n aerial view of the southwest part of San Francisco with several outlines defined and labeled to show the locations of SFMTA facilities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9807"/>
            <a:ext cx="9143998" cy="55117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63206" y="4255770"/>
            <a:ext cx="1371600" cy="448945"/>
          </a:xfrm>
          <a:prstGeom prst="rect">
            <a:avLst/>
          </a:prstGeom>
          <a:solidFill>
            <a:srgbClr val="4F5354">
              <a:alpha val="58039"/>
            </a:srgbClr>
          </a:solidFill>
        </p:spPr>
        <p:txBody>
          <a:bodyPr vert="horz" wrap="square" lIns="0" tIns="6350" rIns="0" bIns="0" rtlCol="0">
            <a:spAutoFit/>
          </a:bodyPr>
          <a:lstStyle/>
          <a:p>
            <a:pPr marL="338455" marR="29209" indent="-210820">
              <a:lnSpc>
                <a:spcPts val="1739"/>
              </a:lnSpc>
              <a:spcBef>
                <a:spcPts val="50"/>
              </a:spcBef>
            </a:pPr>
            <a:r>
              <a:rPr sz="1200">
                <a:solidFill>
                  <a:srgbClr val="FFFFFF"/>
                </a:solidFill>
                <a:latin typeface="Calibri"/>
                <a:cs typeface="Calibri"/>
              </a:rPr>
              <a:t>MUNI</a:t>
            </a:r>
            <a:r>
              <a:rPr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FFFFFF"/>
                </a:solidFill>
                <a:latin typeface="Calibri"/>
                <a:cs typeface="Calibri"/>
              </a:rPr>
              <a:t>METRO </a:t>
            </a:r>
            <a:r>
              <a:rPr sz="1200" spc="-20">
                <a:solidFill>
                  <a:srgbClr val="FFFFFF"/>
                </a:solidFill>
                <a:latin typeface="Calibri"/>
                <a:cs typeface="Calibri"/>
              </a:rPr>
              <a:t>EAST </a:t>
            </a:r>
            <a:r>
              <a:rPr sz="1200" spc="-10">
                <a:solidFill>
                  <a:srgbClr val="FFFFFF"/>
                </a:solidFill>
                <a:latin typeface="Calibri"/>
                <a:cs typeface="Calibri"/>
              </a:rPr>
              <a:t>(EXPANSION)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1525" y="6571016"/>
            <a:ext cx="140271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spc="-6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sz="1400" spc="-60">
                <a:solidFill>
                  <a:srgbClr val="FFFFFF"/>
                </a:solidFill>
                <a:latin typeface="Calibri"/>
                <a:cs typeface="Calibri"/>
              </a:rPr>
              <a:t>PROGRESS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05400" y="4255770"/>
            <a:ext cx="1371600" cy="448945"/>
          </a:xfrm>
          <a:prstGeom prst="rect">
            <a:avLst/>
          </a:prstGeom>
          <a:solidFill>
            <a:srgbClr val="4F5354">
              <a:alpha val="58039"/>
            </a:srgbClr>
          </a:solidFill>
        </p:spPr>
        <p:txBody>
          <a:bodyPr vert="horz" wrap="square" lIns="0" tIns="6350" rIns="0" bIns="0" rtlCol="0">
            <a:spAutoFit/>
          </a:bodyPr>
          <a:lstStyle/>
          <a:p>
            <a:pPr marL="417830" marR="29209" indent="-289560">
              <a:lnSpc>
                <a:spcPts val="1739"/>
              </a:lnSpc>
              <a:spcBef>
                <a:spcPts val="50"/>
              </a:spcBef>
            </a:pPr>
            <a:r>
              <a:rPr sz="1200">
                <a:solidFill>
                  <a:srgbClr val="FFFFFF"/>
                </a:solidFill>
                <a:latin typeface="Calibri"/>
                <a:cs typeface="Calibri"/>
              </a:rPr>
              <a:t>MUNI</a:t>
            </a:r>
            <a:r>
              <a:rPr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FFFFFF"/>
                </a:solidFill>
                <a:latin typeface="Calibri"/>
                <a:cs typeface="Calibri"/>
              </a:rPr>
              <a:t>METRO </a:t>
            </a:r>
            <a:r>
              <a:rPr sz="1200" spc="-20">
                <a:solidFill>
                  <a:srgbClr val="FFFFFF"/>
                </a:solidFill>
                <a:latin typeface="Calibri"/>
                <a:cs typeface="Calibri"/>
              </a:rPr>
              <a:t>EAST </a:t>
            </a:r>
            <a:r>
              <a:rPr sz="1200" spc="-10">
                <a:solidFill>
                  <a:srgbClr val="FFFFFF"/>
                </a:solidFill>
                <a:latin typeface="Calibri"/>
                <a:cs typeface="Calibri"/>
              </a:rPr>
              <a:t>(EXISTING)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6400" y="5497067"/>
            <a:ext cx="1276350" cy="226695"/>
          </a:xfrm>
          <a:prstGeom prst="rect">
            <a:avLst/>
          </a:prstGeom>
          <a:solidFill>
            <a:srgbClr val="4F5354">
              <a:alpha val="58039"/>
            </a:srgbClr>
          </a:solidFill>
        </p:spPr>
        <p:txBody>
          <a:bodyPr vert="horz" wrap="square" lIns="0" tIns="31114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244"/>
              </a:spcBef>
            </a:pPr>
            <a:r>
              <a:rPr sz="1200">
                <a:solidFill>
                  <a:srgbClr val="FFFFFF"/>
                </a:solidFill>
                <a:latin typeface="Calibri"/>
                <a:cs typeface="Calibri"/>
              </a:rPr>
              <a:t>1399</a:t>
            </a:r>
            <a:r>
              <a:rPr sz="12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FFFFFF"/>
                </a:solidFill>
                <a:latin typeface="Calibri"/>
                <a:cs typeface="Calibri"/>
              </a:rPr>
              <a:t>MARIN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5560" y="1752600"/>
            <a:ext cx="1066800" cy="226060"/>
          </a:xfrm>
          <a:prstGeom prst="rect">
            <a:avLst/>
          </a:prstGeom>
          <a:solidFill>
            <a:srgbClr val="4F5354">
              <a:alpha val="58039"/>
            </a:srgbClr>
          </a:solidFill>
        </p:spPr>
        <p:txBody>
          <a:bodyPr vert="horz" wrap="square" lIns="0" tIns="3048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240"/>
              </a:spcBef>
            </a:pPr>
            <a:r>
              <a:rPr sz="1200">
                <a:solidFill>
                  <a:srgbClr val="FFFFFF"/>
                </a:solidFill>
                <a:latin typeface="Calibri"/>
                <a:cs typeface="Calibri"/>
              </a:rPr>
              <a:t>POTRERO</a:t>
            </a:r>
            <a:r>
              <a:rPr sz="12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B6F0BE-4EBA-1369-3B74-D662CB2044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lang="en-US" spc="-25" smtClean="0"/>
              <a:t>10</a:t>
            </a:fld>
            <a:endParaRPr lang="en-US" spc="-25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FF3E935-6F7F-5B26-E813-D121F23471D4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Project Locations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D1A507-EFC5-42E6-741B-A9647726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Project Locations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5C413F-3E13-4A8E-B56D-0BEB89930487}"/>
              </a:ext>
            </a:extLst>
          </p:cNvPr>
          <p:cNvSpPr txBox="1"/>
          <p:nvPr/>
        </p:nvSpPr>
        <p:spPr>
          <a:xfrm>
            <a:off x="282577" y="1046077"/>
            <a:ext cx="847337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 fontAlgn="base">
              <a:buNone/>
            </a:pPr>
            <a:r>
              <a:rPr lang="en-US" sz="2000" b="1" i="0" u="none" strike="noStrike">
                <a:effectLst/>
                <a:cs typeface="Graphein Pro Light" panose="020B0402020204020204" pitchFamily="34" charset="0"/>
              </a:rPr>
              <a:t>Site</a:t>
            </a:r>
            <a:r>
              <a:rPr lang="en-US" sz="2000" i="0" u="none" strike="noStrike">
                <a:effectLst/>
                <a:cs typeface="Graphein Pro Light" panose="020B0402020204020204" pitchFamily="34" charset="0"/>
              </a:rPr>
              <a:t>: Four-acre parcel adjacent to the current MME rail facility.</a:t>
            </a:r>
            <a:endParaRPr lang="en-US" sz="2000" i="0">
              <a:effectLst/>
              <a:cs typeface="Graphein Pro Light" panose="020B0402020204020204" pitchFamily="34" charset="0"/>
            </a:endParaRPr>
          </a:p>
          <a:p>
            <a:pPr marL="0" indent="0" algn="l" rtl="0" fontAlgn="base">
              <a:buNone/>
            </a:pPr>
            <a:endParaRPr lang="en-US" sz="1800" b="1" i="0" u="none" strike="noStrike">
              <a:solidFill>
                <a:srgbClr val="4F5556"/>
              </a:solidFill>
              <a:effectLst/>
              <a:latin typeface="+mn-lt"/>
            </a:endParaRPr>
          </a:p>
        </p:txBody>
      </p:sp>
      <p:pic>
        <p:nvPicPr>
          <p:cNvPr id="5" name="Picture 4" descr="A high angle view of a construction site&#10;">
            <a:extLst>
              <a:ext uri="{FF2B5EF4-FFF2-40B4-BE49-F238E27FC236}">
                <a16:creationId xmlns:a16="http://schemas.microsoft.com/office/drawing/2014/main" id="{E29B6218-8888-CC5B-32B1-6570FCFF5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048" y="1930294"/>
            <a:ext cx="6930095" cy="4302520"/>
          </a:xfrm>
          <a:prstGeom prst="rect">
            <a:avLst/>
          </a:prstGeom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F0CA0763-E4C8-5BE2-B11B-DE9D87AEB7D4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Temporary Bus Yard at Muni Metro East (MME)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47D17-5853-3331-4293-3D379D33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69" y="-1536701"/>
            <a:ext cx="6584156" cy="1536701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Temporary Bus Yard at Muni Metro East (MME) -- site</a:t>
            </a:r>
          </a:p>
        </p:txBody>
      </p:sp>
    </p:spTree>
    <p:extLst>
      <p:ext uri="{BB962C8B-B14F-4D97-AF65-F5344CB8AC3E}">
        <p14:creationId xmlns:p14="http://schemas.microsoft.com/office/powerpoint/2010/main" val="23609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5C413F-3E13-4A8E-B56D-0BEB89930487}"/>
              </a:ext>
            </a:extLst>
          </p:cNvPr>
          <p:cNvSpPr txBox="1"/>
          <p:nvPr/>
        </p:nvSpPr>
        <p:spPr>
          <a:xfrm>
            <a:off x="249021" y="1015068"/>
            <a:ext cx="7787632" cy="982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 fontAlgn="base">
              <a:buNone/>
            </a:pPr>
            <a:r>
              <a:rPr lang="en-US" sz="2000" b="1" i="0" u="none" strike="noStrike"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Goal</a:t>
            </a:r>
            <a:r>
              <a:rPr lang="en-US" sz="2000" b="0" i="0" u="none" strike="noStrike"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: Expand trolley bus parking capacity within the SFMTA transit system to provide flexibility for capital projects.</a:t>
            </a:r>
            <a:r>
              <a:rPr lang="en-US" sz="2000" b="0" i="0"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en-US" sz="1800" b="1" i="0" u="none" strike="noStrike">
              <a:solidFill>
                <a:srgbClr val="4F5556"/>
              </a:solidFill>
              <a:effectLst/>
              <a:latin typeface="+mn-lt"/>
            </a:endParaRPr>
          </a:p>
        </p:txBody>
      </p:sp>
      <p:pic>
        <p:nvPicPr>
          <p:cNvPr id="2" name="Picture 4" descr="conceptual rendering of a bus facility site.">
            <a:extLst>
              <a:ext uri="{FF2B5EF4-FFF2-40B4-BE49-F238E27FC236}">
                <a16:creationId xmlns:a16="http://schemas.microsoft.com/office/drawing/2014/main" id="{DF14873A-80AC-4BC9-FF5E-96BC43C6D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543" y="1920007"/>
            <a:ext cx="7065049" cy="43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4AFC4540-82DA-F218-1F4F-B438B8DC539E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Temporary Bus Yard at Muni Metro East (MME)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BB064C-0BE4-62FA-9D16-D2AFE4A2F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69" y="-1536701"/>
            <a:ext cx="6584156" cy="1536701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Temporary Bus Yard at Muni Metro East (MME) -- goal</a:t>
            </a:r>
          </a:p>
        </p:txBody>
      </p:sp>
    </p:spTree>
    <p:extLst>
      <p:ext uri="{BB962C8B-B14F-4D97-AF65-F5344CB8AC3E}">
        <p14:creationId xmlns:p14="http://schemas.microsoft.com/office/powerpoint/2010/main" val="26422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3B004-099C-478A-84CA-2320F071BF33}"/>
              </a:ext>
            </a:extLst>
          </p:cNvPr>
          <p:cNvSpPr txBox="1"/>
          <p:nvPr/>
        </p:nvSpPr>
        <p:spPr>
          <a:xfrm>
            <a:off x="5425319" y="1961835"/>
            <a:ext cx="3385395" cy="263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Graphein Pro Light" panose="020B0402020204020204" pitchFamily="34" charset="0"/>
              </a:rPr>
              <a:t>Bus parking with overhead trolley charging</a:t>
            </a:r>
            <a:endParaRPr lang="en-US" sz="1600" b="0" i="0" u="none" strike="noStrike">
              <a:effectLst/>
              <a:cs typeface="Graphein Pro Light" panose="020B0402020204020204" pitchFamily="34" charset="0"/>
            </a:endParaRPr>
          </a:p>
          <a:p>
            <a:pPr marL="285750" indent="-285750" fontAlgn="base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effectLst/>
                <a:cs typeface="Graphein Pro Light" panose="020B0402020204020204" pitchFamily="34" charset="0"/>
              </a:rPr>
              <a:t>Bus wash building</a:t>
            </a:r>
            <a:endParaRPr lang="en-US" sz="1600" b="0" i="0">
              <a:effectLst/>
              <a:cs typeface="Graphein Pro Light" panose="020B0402020204020204" pitchFamily="34" charset="0"/>
            </a:endParaRPr>
          </a:p>
          <a:p>
            <a:pPr marL="285750" indent="-285750" fontAlgn="base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effectLst/>
                <a:cs typeface="Graphein Pro Light" panose="020B0402020204020204" pitchFamily="34" charset="0"/>
              </a:rPr>
              <a:t>Fare collections</a:t>
            </a:r>
            <a:r>
              <a:rPr lang="en-US" sz="1600" u="none" strike="noStrike">
                <a:cs typeface="Graphein Pro Light" panose="020B0402020204020204" pitchFamily="34" charset="0"/>
              </a:rPr>
              <a:t> building</a:t>
            </a:r>
            <a:endParaRPr lang="en-US" sz="1600" b="0" i="0">
              <a:effectLst/>
              <a:cs typeface="Graphein Pro Light" panose="020B0402020204020204" pitchFamily="34" charset="0"/>
            </a:endParaRPr>
          </a:p>
          <a:p>
            <a:pPr marL="285750" indent="-285750" fontAlgn="base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Graphein Pro Light" panose="020B0402020204020204" pitchFamily="34" charset="0"/>
              </a:rPr>
              <a:t>Operations and administrative support functions</a:t>
            </a:r>
            <a:r>
              <a:rPr lang="en-US" sz="1600" b="0" i="0">
                <a:effectLst/>
                <a:cs typeface="Graphein Pro Light" panose="020B0402020204020204" pitchFamily="34" charset="0"/>
              </a:rPr>
              <a:t>​</a:t>
            </a:r>
          </a:p>
          <a:p>
            <a:pPr marL="285750" indent="-285750" fontAlgn="base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effectLst/>
                <a:cs typeface="Graphein Pro Light" panose="020B0402020204020204" pitchFamily="34" charset="0"/>
              </a:rPr>
              <a:t>Access from Maryland Street</a:t>
            </a:r>
            <a:endParaRPr lang="en-US" sz="1600" b="0" i="0">
              <a:effectLst/>
              <a:cs typeface="Graphein Pro Light" panose="020B0402020204020204" pitchFamily="34" charset="0"/>
            </a:endParaRPr>
          </a:p>
          <a:p>
            <a:pPr marL="285750" indent="-285750" fontAlgn="base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effectLst/>
                <a:cs typeface="Graphein Pro Light" panose="020B0402020204020204" pitchFamily="34" charset="0"/>
              </a:rPr>
              <a:t>Re-striping of Cesar Chavez</a:t>
            </a:r>
          </a:p>
        </p:txBody>
      </p:sp>
      <p:pic>
        <p:nvPicPr>
          <p:cNvPr id="3" name="Picture 2" descr="conceptual rendering of a building on bus facility site.">
            <a:extLst>
              <a:ext uri="{FF2B5EF4-FFF2-40B4-BE49-F238E27FC236}">
                <a16:creationId xmlns:a16="http://schemas.microsoft.com/office/drawing/2014/main" id="{7837DA2B-7B78-42FA-98CC-4904A4D86B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77" y="3739811"/>
            <a:ext cx="4873982" cy="2617854"/>
          </a:xfrm>
          <a:prstGeom prst="rect">
            <a:avLst/>
          </a:prstGeom>
        </p:spPr>
      </p:pic>
      <p:pic>
        <p:nvPicPr>
          <p:cNvPr id="7" name="Picture 6" descr="conceptual rendering of a bus facility site.">
            <a:extLst>
              <a:ext uri="{FF2B5EF4-FFF2-40B4-BE49-F238E27FC236}">
                <a16:creationId xmlns:a16="http://schemas.microsoft.com/office/drawing/2014/main" id="{8C1D3D36-6CA4-419D-9706-21B6EC3CF4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77" y="1033586"/>
            <a:ext cx="4873983" cy="26191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E9E4F5-A434-4533-A89B-C269533CD8F4}"/>
              </a:ext>
            </a:extLst>
          </p:cNvPr>
          <p:cNvSpPr txBox="1">
            <a:spLocks/>
          </p:cNvSpPr>
          <p:nvPr/>
        </p:nvSpPr>
        <p:spPr>
          <a:xfrm>
            <a:off x="5526541" y="1608316"/>
            <a:ext cx="2323197" cy="353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r>
              <a:rPr lang="en-US" sz="2000">
                <a:solidFill>
                  <a:schemeClr val="tx2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Project Scope</a:t>
            </a:r>
            <a:endParaRPr lang="en-US" sz="2000">
              <a:latin typeface="Graphein Pro Book" panose="020B0602020204020204" pitchFamily="34" charset="0"/>
              <a:cs typeface="Graphein Pro Book" panose="020B0602020204020204" pitchFamily="34" charset="0"/>
            </a:endParaRP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DC457FD3-D6EE-B33F-8F16-3BBFFDEFE059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Temporary Bus Yard at Muni Metro East (MME)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78F60-8A48-03C3-B337-FD372B6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69" y="-1536701"/>
            <a:ext cx="6584156" cy="1536701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Temporary Bus Yard at Muni Metro East (MME) – scope</a:t>
            </a:r>
          </a:p>
        </p:txBody>
      </p:sp>
    </p:spTree>
    <p:extLst>
      <p:ext uri="{BB962C8B-B14F-4D97-AF65-F5344CB8AC3E}">
        <p14:creationId xmlns:p14="http://schemas.microsoft.com/office/powerpoint/2010/main" val="26953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eptual rendering of a building on bus facility site.">
            <a:extLst>
              <a:ext uri="{FF2B5EF4-FFF2-40B4-BE49-F238E27FC236}">
                <a16:creationId xmlns:a16="http://schemas.microsoft.com/office/drawing/2014/main" id="{7F76B85B-CB42-4DC1-A262-4F48D60A78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307" y="1345731"/>
            <a:ext cx="3477862" cy="1618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sx="9000" sy="9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2DBD2B-736C-43D9-8DCD-0D95A8BEAFC0}"/>
              </a:ext>
            </a:extLst>
          </p:cNvPr>
          <p:cNvSpPr txBox="1"/>
          <p:nvPr/>
        </p:nvSpPr>
        <p:spPr>
          <a:xfrm>
            <a:off x="120634" y="1414099"/>
            <a:ext cx="2509737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 fontAlgn="base">
              <a:spcBef>
                <a:spcPts val="300"/>
              </a:spcBef>
              <a:spcAft>
                <a:spcPts val="600"/>
              </a:spcAft>
            </a:pPr>
            <a:r>
              <a:rPr lang="en-US" sz="2000">
                <a:latin typeface="Graphein Pro Book" panose="020B0602020204020204" pitchFamily="34" charset="0"/>
                <a:cs typeface="Graphein Pro Book" panose="020B0602020204020204" pitchFamily="34" charset="0"/>
              </a:rPr>
              <a:t>Operations</a:t>
            </a:r>
          </a:p>
          <a:p>
            <a:pPr algn="r" fontAlgn="base"/>
            <a:r>
              <a:rPr lang="en-US" sz="1400">
                <a:latin typeface="Graphein Pro Book" panose="020B0602020204020204" pitchFamily="34" charset="0"/>
                <a:cs typeface="Graphein Pro Book" panose="020B0602020204020204" pitchFamily="34" charset="0"/>
              </a:rPr>
              <a:t>Offices, break rooms, restrooms, lockers, and security</a:t>
            </a:r>
          </a:p>
          <a:p>
            <a:pPr algn="r" fontAlgn="base"/>
            <a:br>
              <a:rPr lang="en-US" sz="1200">
                <a:latin typeface="Graphein Pro Book" panose="020B0602020204020204" pitchFamily="34" charset="0"/>
                <a:cs typeface="Graphein Pro Book" panose="020B0602020204020204" pitchFamily="34" charset="0"/>
              </a:rPr>
            </a:br>
            <a:br>
              <a:rPr lang="en-US">
                <a:latin typeface="Graphein Pro Book" panose="020B0602020204020204" pitchFamily="34" charset="0"/>
                <a:cs typeface="Graphein Pro Book" panose="020B0602020204020204" pitchFamily="34" charset="0"/>
              </a:rPr>
            </a:br>
            <a:endParaRPr lang="en-US">
              <a:latin typeface="Graphein Pro Book" panose="020B0602020204020204" pitchFamily="34" charset="0"/>
              <a:cs typeface="Graphein Pro Book" panose="020B0602020204020204" pitchFamily="34" charset="0"/>
            </a:endParaRPr>
          </a:p>
          <a:p>
            <a:pPr algn="r" fontAlgn="base"/>
            <a:endParaRPr lang="en-US" sz="2200">
              <a:latin typeface="Graphein Pro Book" panose="020B0602020204020204" pitchFamily="34" charset="0"/>
              <a:cs typeface="Graphein Pro Book" panose="020B0602020204020204" pitchFamily="34" charset="0"/>
            </a:endParaRPr>
          </a:p>
          <a:p>
            <a:pPr algn="r" fontAlgn="base"/>
            <a:r>
              <a:rPr lang="en-US" sz="2000">
                <a:latin typeface="Graphein Pro Book" panose="020B0602020204020204" pitchFamily="34" charset="0"/>
                <a:cs typeface="Graphein Pro Book" panose="020B0602020204020204" pitchFamily="34" charset="0"/>
              </a:rPr>
              <a:t>Fare Collection</a:t>
            </a:r>
          </a:p>
          <a:p>
            <a:pPr algn="r" fontAlgn="base">
              <a:spcBef>
                <a:spcPts val="300"/>
              </a:spcBef>
              <a:spcAft>
                <a:spcPts val="600"/>
              </a:spcAft>
            </a:pPr>
            <a:r>
              <a:rPr lang="en-US" sz="1400">
                <a:latin typeface="Graphein Pro Book" panose="020B0602020204020204" pitchFamily="34" charset="0"/>
                <a:cs typeface="Graphein Pro Book" panose="020B0602020204020204" pitchFamily="34" charset="0"/>
              </a:rPr>
              <a:t>Drive-thru collections building</a:t>
            </a:r>
            <a:br>
              <a:rPr lang="en-US">
                <a:latin typeface="Graphein Pro Book" panose="020B0602020204020204" pitchFamily="34" charset="0"/>
                <a:cs typeface="Graphein Pro Book" panose="020B0602020204020204" pitchFamily="34" charset="0"/>
              </a:rPr>
            </a:br>
            <a:endParaRPr lang="en-US">
              <a:latin typeface="Graphein Pro Book" panose="020B0602020204020204" pitchFamily="34" charset="0"/>
              <a:cs typeface="Graphein Pro Book" panose="020B0602020204020204" pitchFamily="34" charset="0"/>
            </a:endParaRPr>
          </a:p>
          <a:p>
            <a:pPr algn="r" fontAlgn="base">
              <a:spcBef>
                <a:spcPts val="300"/>
              </a:spcBef>
              <a:spcAft>
                <a:spcPts val="600"/>
              </a:spcAft>
            </a:pPr>
            <a:endParaRPr lang="en-US">
              <a:latin typeface="Graphein Pro Book" panose="020B0602020204020204" pitchFamily="34" charset="0"/>
              <a:cs typeface="Graphein Pro Book" panose="020B0602020204020204" pitchFamily="34" charset="0"/>
            </a:endParaRPr>
          </a:p>
          <a:p>
            <a:pPr algn="r" fontAlgn="base">
              <a:spcBef>
                <a:spcPts val="300"/>
              </a:spcBef>
            </a:pPr>
            <a:r>
              <a:rPr lang="en-US" sz="2000">
                <a:latin typeface="Graphein Pro Book" panose="020B0602020204020204" pitchFamily="34" charset="0"/>
                <a:cs typeface="Graphein Pro Book" panose="020B0602020204020204" pitchFamily="34" charset="0"/>
              </a:rPr>
              <a:t>Bus Wash</a:t>
            </a:r>
          </a:p>
          <a:p>
            <a:pPr algn="r" fontAlgn="base">
              <a:spcBef>
                <a:spcPts val="300"/>
              </a:spcBef>
              <a:spcAft>
                <a:spcPts val="600"/>
              </a:spcAft>
            </a:pPr>
            <a:r>
              <a:rPr lang="en-US" sz="1400">
                <a:latin typeface="Graphein Pro Book" panose="020B0602020204020204" pitchFamily="34" charset="0"/>
                <a:cs typeface="Graphein Pro Book" panose="020B0602020204020204" pitchFamily="34" charset="0"/>
              </a:rPr>
              <a:t>Served by below-grade rainwater harvesting cistern, Muni logo branding</a:t>
            </a:r>
          </a:p>
        </p:txBody>
      </p:sp>
      <p:pic>
        <p:nvPicPr>
          <p:cNvPr id="12" name="Picture 11" descr="conceptual rendering of a building on bus facility site.">
            <a:extLst>
              <a:ext uri="{FF2B5EF4-FFF2-40B4-BE49-F238E27FC236}">
                <a16:creationId xmlns:a16="http://schemas.microsoft.com/office/drawing/2014/main" id="{AC5ADA90-4613-44DA-8537-5B5B7FE0BB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50" y="3206147"/>
            <a:ext cx="3480519" cy="1443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sx="2000" sy="2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724EC8-8DF7-4826-8BD9-67C6C757D3BF}"/>
              </a:ext>
            </a:extLst>
          </p:cNvPr>
          <p:cNvSpPr txBox="1"/>
          <p:nvPr/>
        </p:nvSpPr>
        <p:spPr>
          <a:xfrm>
            <a:off x="6725824" y="5293113"/>
            <a:ext cx="199230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0" i="0" u="none" strike="noStrike" baseline="0">
                <a:latin typeface="Calibri"/>
                <a:cs typeface="Calibri"/>
              </a:rPr>
              <a:t>HIGHLY VISIBLE MUNI </a:t>
            </a:r>
            <a:r>
              <a:rPr lang="en-US" sz="1200">
                <a:latin typeface="Calibri"/>
                <a:cs typeface="Calibri"/>
              </a:rPr>
              <a:t>LOGOS </a:t>
            </a:r>
            <a:endParaRPr lang="en-US">
              <a:latin typeface="Graphein Pro Book"/>
              <a:cs typeface="Calibri"/>
            </a:endParaRPr>
          </a:p>
          <a:p>
            <a:r>
              <a:rPr lang="en-US" sz="1200">
                <a:latin typeface="Calibri"/>
                <a:cs typeface="Calibri"/>
              </a:rPr>
              <a:t>IDENTIFY</a:t>
            </a:r>
            <a:r>
              <a:rPr lang="en-US" sz="1200" b="0" i="0" u="none" strike="noStrike" baseline="0">
                <a:latin typeface="Calibri"/>
                <a:cs typeface="Calibri"/>
              </a:rPr>
              <a:t> FACILITY</a:t>
            </a:r>
            <a:endParaRPr lang="en-US"/>
          </a:p>
        </p:txBody>
      </p:sp>
      <p:pic>
        <p:nvPicPr>
          <p:cNvPr id="17" name="Picture 2" descr="Muni logo">
            <a:extLst>
              <a:ext uri="{FF2B5EF4-FFF2-40B4-BE49-F238E27FC236}">
                <a16:creationId xmlns:a16="http://schemas.microsoft.com/office/drawing/2014/main" id="{FAABE23F-5442-40A3-A388-DE167A94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735" y="4326500"/>
            <a:ext cx="1808486" cy="9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nceptual rendering of a building on bus facility site.">
            <a:extLst>
              <a:ext uri="{FF2B5EF4-FFF2-40B4-BE49-F238E27FC236}">
                <a16:creationId xmlns:a16="http://schemas.microsoft.com/office/drawing/2014/main" id="{A8118E2E-C67B-4209-B20E-F402783475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961" y="4866351"/>
            <a:ext cx="3480519" cy="1443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sx="84000" sy="84000" algn="tl" rotWithShape="0">
              <a:srgbClr val="000000"/>
            </a:outerShdw>
          </a:effectLst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315D06C5-DDFA-423D-B855-923306114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5400000">
            <a:off x="6976051" y="4077207"/>
            <a:ext cx="16819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2190F0B-13F8-4709-964E-296A665C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319395" y="4524266"/>
            <a:ext cx="2509737" cy="281199"/>
          </a:xfrm>
          <a:prstGeom prst="bentConnector3">
            <a:avLst>
              <a:gd name="adj1" fmla="val 9922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B38F18E7-9FA7-4F06-8DAE-DADB1DF7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939346" y="4866352"/>
            <a:ext cx="2894309" cy="530596"/>
          </a:xfrm>
          <a:prstGeom prst="bentConnector3">
            <a:avLst>
              <a:gd name="adj1" fmla="val -62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1">
            <a:extLst>
              <a:ext uri="{FF2B5EF4-FFF2-40B4-BE49-F238E27FC236}">
                <a16:creationId xmlns:a16="http://schemas.microsoft.com/office/drawing/2014/main" id="{F73DE176-F28C-F31F-C101-0CCD2AA1A4F5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Temporary Bus Yard at Muni Metro East (MME)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A8BF63-62DA-65A2-D66B-D5F0DF07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69" y="-1536701"/>
            <a:ext cx="6584156" cy="1536701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Temporary Bus Yard at Muni Metro East (MME)</a:t>
            </a:r>
          </a:p>
        </p:txBody>
      </p:sp>
    </p:spTree>
    <p:extLst>
      <p:ext uri="{BB962C8B-B14F-4D97-AF65-F5344CB8AC3E}">
        <p14:creationId xmlns:p14="http://schemas.microsoft.com/office/powerpoint/2010/main" val="29228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omposite image showing outdoor features at a bus facility site, including fencing, landscaping">
            <a:extLst>
              <a:ext uri="{FF2B5EF4-FFF2-40B4-BE49-F238E27FC236}">
                <a16:creationId xmlns:a16="http://schemas.microsoft.com/office/drawing/2014/main" id="{F9091222-D15E-4252-9CD1-CCA465F775C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2293"/>
            <a:ext cx="9144000" cy="539115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C70B0-4EBB-D869-6978-F6FF8B09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15</a:t>
            </a:fld>
            <a:endParaRPr lang="en-US"/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3EB2AE5A-4834-0419-E1CB-781F64072E1C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Temporary Bus Yard at Muni Metro East (MME)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277CCB-3F0B-C4AA-08D5-3DA522CE2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/>
              <a:t>Temporary Bus Yard at Muni Metro East (MME) -- landscaping</a:t>
            </a:r>
          </a:p>
        </p:txBody>
      </p:sp>
    </p:spTree>
    <p:extLst>
      <p:ext uri="{BB962C8B-B14F-4D97-AF65-F5344CB8AC3E}">
        <p14:creationId xmlns:p14="http://schemas.microsoft.com/office/powerpoint/2010/main" val="1808497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omposite image showing outdoor features at a bus facility site, including specific native plants species">
            <a:extLst>
              <a:ext uri="{FF2B5EF4-FFF2-40B4-BE49-F238E27FC236}">
                <a16:creationId xmlns:a16="http://schemas.microsoft.com/office/drawing/2014/main" id="{30986009-F428-4CE0-A91E-B2575092FCB4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3068"/>
            <a:ext cx="9144000" cy="539465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B9AFB5-0E5C-458A-95F7-882760F8461A}"/>
              </a:ext>
            </a:extLst>
          </p:cNvPr>
          <p:cNvSpPr txBox="1"/>
          <p:nvPr/>
        </p:nvSpPr>
        <p:spPr>
          <a:xfrm>
            <a:off x="5029199" y="1152293"/>
            <a:ext cx="3822825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>
                <a:solidFill>
                  <a:schemeClr val="accent6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Muni Metro East (MME)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75726D27-DFCA-7D10-9200-EF9AC6F4532A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Temporary Bus Yard at Muni Metro East (MME)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EAA38-7982-8B7F-4C1E-1355DD5F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/>
              <a:t>Temporary Bus Yard at Muni Metro East (MME) -- landscaping</a:t>
            </a:r>
          </a:p>
        </p:txBody>
      </p:sp>
    </p:spTree>
    <p:extLst>
      <p:ext uri="{BB962C8B-B14F-4D97-AF65-F5344CB8AC3E}">
        <p14:creationId xmlns:p14="http://schemas.microsoft.com/office/powerpoint/2010/main" val="201957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 showing streets on a portion of SE San Francisco ">
            <a:extLst>
              <a:ext uri="{FF2B5EF4-FFF2-40B4-BE49-F238E27FC236}">
                <a16:creationId xmlns:a16="http://schemas.microsoft.com/office/drawing/2014/main" id="{2CDF051C-5191-7E01-E234-EEBA353794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494" y="1252277"/>
            <a:ext cx="5998479" cy="504472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object 8"/>
          <p:cNvSpPr txBox="1"/>
          <p:nvPr/>
        </p:nvSpPr>
        <p:spPr>
          <a:xfrm>
            <a:off x="1141525" y="6571016"/>
            <a:ext cx="140271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400" b="1" spc="-6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sz="1400" spc="-60">
                <a:solidFill>
                  <a:srgbClr val="FFFFFF"/>
                </a:solidFill>
                <a:latin typeface="Calibri"/>
                <a:cs typeface="Calibri"/>
              </a:rPr>
              <a:t>PROGRESS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B6F0BE-4EBA-1369-3B74-D662CB2044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lang="en-US" spc="-25" smtClean="0"/>
              <a:t>17</a:t>
            </a:fld>
            <a:endParaRPr lang="en-US" spc="-25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FF3E935-6F7F-5B26-E813-D121F23471D4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Pull-Outs, Pull-Ins, </a:t>
            </a:r>
            <a:r>
              <a:rPr lang="en-US">
                <a:solidFill>
                  <a:srgbClr val="0070B8"/>
                </a:solidFill>
                <a:latin typeface="Calibri"/>
                <a:cs typeface="Calibri"/>
              </a:rPr>
              <a:t>R</a:t>
            </a: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oute </a:t>
            </a:r>
            <a:r>
              <a:rPr lang="en-US">
                <a:solidFill>
                  <a:srgbClr val="0070B8"/>
                </a:solidFill>
                <a:latin typeface="Calibri"/>
                <a:cs typeface="Calibri"/>
              </a:rPr>
              <a:t>B</a:t>
            </a: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etween Facilities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CB490-9EE4-8B08-A015-D6A9D0B69B69}"/>
              </a:ext>
            </a:extLst>
          </p:cNvPr>
          <p:cNvSpPr txBox="1"/>
          <p:nvPr/>
        </p:nvSpPr>
        <p:spPr>
          <a:xfrm>
            <a:off x="157150" y="1853972"/>
            <a:ext cx="24354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 fontAlgn="base">
              <a:spcAft>
                <a:spcPts val="1200"/>
              </a:spcAft>
              <a:buNone/>
            </a:pPr>
            <a:r>
              <a:rPr lang="en-US" sz="2000" i="0" u="none" strike="noStrike">
                <a:solidFill>
                  <a:srgbClr val="000000"/>
                </a:solidFill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Primary access to MME Bus yard via 3</a:t>
            </a:r>
            <a:r>
              <a:rPr lang="en-US" sz="2000" i="0" u="none" strike="noStrike" baseline="30000">
                <a:solidFill>
                  <a:srgbClr val="000000"/>
                </a:solidFill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rd</a:t>
            </a:r>
            <a:r>
              <a:rPr lang="en-US" sz="2000" i="0" u="none" strike="noStrike">
                <a:solidFill>
                  <a:srgbClr val="000000"/>
                </a:solidFill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 Street</a:t>
            </a:r>
          </a:p>
          <a:p>
            <a:pPr marL="0" indent="0" rtl="0" fontAlgn="base">
              <a:spcAft>
                <a:spcPts val="1200"/>
              </a:spcAft>
              <a:buNone/>
            </a:pPr>
            <a:r>
              <a:rPr lang="en-US" sz="2000" i="0" u="none" strike="noStrike">
                <a:solidFill>
                  <a:srgbClr val="000000"/>
                </a:solidFill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Pull Outs: 4–7am</a:t>
            </a:r>
          </a:p>
          <a:p>
            <a:pPr marL="0" indent="0" rtl="0" fontAlgn="base">
              <a:spcAft>
                <a:spcPts val="120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Pull Ins: 6pm–2am</a:t>
            </a:r>
          </a:p>
          <a:p>
            <a:pPr marL="0" indent="0" rtl="0" fontAlgn="base">
              <a:spcAft>
                <a:spcPts val="1200"/>
              </a:spcAft>
              <a:buNone/>
            </a:pPr>
            <a:endParaRPr lang="en-US" sz="2000">
              <a:solidFill>
                <a:srgbClr val="000000"/>
              </a:solidFill>
              <a:latin typeface="Graphein Pro Book" panose="020B0602020204020204" pitchFamily="34" charset="0"/>
              <a:cs typeface="Graphein Pro Book" panose="020B0602020204020204" pitchFamily="34" charset="0"/>
            </a:endParaRPr>
          </a:p>
          <a:p>
            <a:pPr marL="0" indent="0" rtl="0" fontAlgn="base">
              <a:spcAft>
                <a:spcPts val="120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Probable route between facilities: Cesar Chavez and Indiana streets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7FB0C-B094-D2B7-6D00-C831807AD4F6}"/>
              </a:ext>
            </a:extLst>
          </p:cNvPr>
          <p:cNvSpPr txBox="1"/>
          <p:nvPr/>
        </p:nvSpPr>
        <p:spPr>
          <a:xfrm rot="21352218">
            <a:off x="3062304" y="4950042"/>
            <a:ext cx="1640193" cy="323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tx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sx="1000" sy="1000" algn="ctr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Cesar Chavez 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F43C6-D47D-FE9D-A7BE-709CCB9C485F}"/>
              </a:ext>
            </a:extLst>
          </p:cNvPr>
          <p:cNvSpPr txBox="1"/>
          <p:nvPr/>
        </p:nvSpPr>
        <p:spPr>
          <a:xfrm rot="5143171">
            <a:off x="4585947" y="4231921"/>
            <a:ext cx="990977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sx="1000" sy="1000" algn="ctr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Indiana 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E0784-780C-1191-9FC1-3F7D40D8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Temporary Bus Yard at Muni Metro East (MME) – access for coaches and to/from 1399</a:t>
            </a:r>
          </a:p>
        </p:txBody>
      </p:sp>
    </p:spTree>
    <p:extLst>
      <p:ext uri="{BB962C8B-B14F-4D97-AF65-F5344CB8AC3E}">
        <p14:creationId xmlns:p14="http://schemas.microsoft.com/office/powerpoint/2010/main" val="2462916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4A7A7E2-719C-45F3-A08F-76E461CD9892}"/>
              </a:ext>
            </a:extLst>
          </p:cNvPr>
          <p:cNvSpPr txBox="1"/>
          <p:nvPr/>
        </p:nvSpPr>
        <p:spPr>
          <a:xfrm>
            <a:off x="456750" y="981706"/>
            <a:ext cx="7884427" cy="476036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2021</a:t>
            </a:r>
            <a:br>
              <a:rPr lang="en-US" sz="2200" b="1"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r>
              <a:rPr lang="en-US" sz="2200">
                <a:cs typeface="Graphein Pro Light" panose="020B0402020204020204" pitchFamily="34" charset="0"/>
              </a:rPr>
              <a:t>CEQA review complete, Civic Design Review Phase 3 approval</a:t>
            </a:r>
          </a:p>
          <a:p>
            <a:pPr>
              <a:spcAft>
                <a:spcPts val="600"/>
              </a:spcAft>
            </a:pPr>
            <a:br>
              <a:rPr lang="en-US" sz="2200" b="1">
                <a:latin typeface="Graphein Pro Light" panose="020B0703030504020204" pitchFamily="34" charset="0"/>
                <a:cs typeface="Graphein Pro Light" panose="020B0703030504020204" pitchFamily="34" charset="0"/>
              </a:rPr>
            </a:br>
            <a:r>
              <a:rPr lang="en-US" sz="2200" b="1">
                <a:latin typeface="Graphein Pro Light" panose="020B0703030504020204" pitchFamily="34" charset="0"/>
                <a:cs typeface="Graphein Pro Light" panose="020B0703030504020204" pitchFamily="34" charset="0"/>
              </a:rPr>
              <a:t>2022</a:t>
            </a:r>
            <a:br>
              <a:rPr lang="en-US" sz="2200" b="1">
                <a:latin typeface="Graphein Pro Light" panose="020B0703030504020204" pitchFamily="34" charset="0"/>
                <a:cs typeface="Graphein Pro Light" panose="020B0703030504020204" pitchFamily="34" charset="0"/>
              </a:rPr>
            </a:br>
            <a:r>
              <a:rPr lang="en-US" sz="2200">
                <a:cs typeface="Graphein Pro Light" panose="020B0402020204020204" pitchFamily="34" charset="0"/>
              </a:rPr>
              <a:t>100% Design completed, Notice of intent to award PDA for Potrero Yard Project (10/17/22), Prepping/clearing 4-acre site</a:t>
            </a:r>
            <a:br>
              <a:rPr lang="en-US" sz="2200" b="1">
                <a:cs typeface="Graphein Pro Light" panose="020B0402020204020204" pitchFamily="34" charset="0"/>
              </a:rPr>
            </a:br>
            <a:br>
              <a:rPr lang="en-US" sz="2200" b="1">
                <a:cs typeface="Graphein Pro Light" panose="020B0402020204020204" pitchFamily="34" charset="0"/>
              </a:rPr>
            </a:br>
            <a:r>
              <a:rPr lang="en-US" sz="2200" b="1">
                <a:latin typeface="Graphein Pro Light" panose="020B0703030504020204" pitchFamily="34" charset="0"/>
                <a:cs typeface="Graphein Pro Light" panose="020B0703030504020204" pitchFamily="34" charset="0"/>
              </a:rPr>
              <a:t>2023</a:t>
            </a:r>
          </a:p>
          <a:p>
            <a:r>
              <a:rPr lang="en-US" sz="2200">
                <a:cs typeface="Graphein Pro Light" panose="020B0402020204020204" pitchFamily="34" charset="0"/>
              </a:rPr>
              <a:t>Grading, Utilities (25</a:t>
            </a:r>
            <a:r>
              <a:rPr lang="en-US" sz="2200" baseline="30000">
                <a:cs typeface="Graphein Pro Light" panose="020B0402020204020204" pitchFamily="34" charset="0"/>
              </a:rPr>
              <a:t>th</a:t>
            </a:r>
            <a:r>
              <a:rPr lang="en-US" sz="2200">
                <a:cs typeface="Graphein Pro Light" panose="020B0402020204020204" pitchFamily="34" charset="0"/>
              </a:rPr>
              <a:t> St), Construction starts (MME contractor will be procured by the Potrero Lead Developer)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AC1B2F-BEBC-4B1C-9A60-D7C84A235572}"/>
              </a:ext>
            </a:extLst>
          </p:cNvPr>
          <p:cNvSpPr txBox="1"/>
          <p:nvPr/>
        </p:nvSpPr>
        <p:spPr>
          <a:xfrm>
            <a:off x="1062229" y="6537978"/>
            <a:ext cx="195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BUILDING</a:t>
            </a:r>
            <a:r>
              <a:rPr lang="en-US" sz="1400" spc="-110">
                <a:solidFill>
                  <a:schemeClr val="bg1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PROGRESS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4303A55-E406-449E-95CB-06E6DE3232B0}"/>
              </a:ext>
            </a:extLst>
          </p:cNvPr>
          <p:cNvSpPr txBox="1">
            <a:spLocks/>
          </p:cNvSpPr>
          <p:nvPr/>
        </p:nvSpPr>
        <p:spPr>
          <a:xfrm>
            <a:off x="282577" y="365127"/>
            <a:ext cx="8232775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pPr>
              <a:buClrTx/>
            </a:pPr>
            <a:r>
              <a:rPr lang="en-US" sz="1800">
                <a:cs typeface="Arial" panose="020B0604020202020204" pitchFamily="34" charset="0"/>
              </a:rPr>
              <a:t>BUILDING</a:t>
            </a:r>
            <a:r>
              <a:rPr lang="en-US" sz="1800" b="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PROGRESS</a:t>
            </a:r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 </a:t>
            </a:r>
          </a:p>
          <a:p>
            <a:r>
              <a:rPr lang="en-US" sz="2400">
                <a:solidFill>
                  <a:srgbClr val="0072BA"/>
                </a:solidFill>
                <a:latin typeface="Graphein Pro Light"/>
              </a:rPr>
              <a:t>Temporary Bus Yard at Muni Metro East (MME) </a:t>
            </a:r>
            <a:endParaRPr lang="en-US" sz="2400">
              <a:latin typeface="Graphein Pro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5A4477-EAB1-F687-4604-90CAF56F0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D26F8-5F43-6225-FAB9-8CDF55B4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r>
              <a:rPr lang="en-US"/>
              <a:t>Temporary Bus Yard at Muni Metro East (MME) -- schedule</a:t>
            </a:r>
          </a:p>
        </p:txBody>
      </p:sp>
    </p:spTree>
    <p:extLst>
      <p:ext uri="{BB962C8B-B14F-4D97-AF65-F5344CB8AC3E}">
        <p14:creationId xmlns:p14="http://schemas.microsoft.com/office/powerpoint/2010/main" val="3273920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n overhead view of the 1399 Marin facility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042747"/>
            <a:ext cx="9143998" cy="446183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19</a:t>
            </a:fld>
            <a:endParaRPr spc="-25"/>
          </a:p>
        </p:txBody>
      </p:sp>
      <p:sp>
        <p:nvSpPr>
          <p:cNvPr id="5" name="object 5"/>
          <p:cNvSpPr txBox="1"/>
          <p:nvPr/>
        </p:nvSpPr>
        <p:spPr>
          <a:xfrm>
            <a:off x="5029200" y="3657600"/>
            <a:ext cx="1809114" cy="226060"/>
          </a:xfrm>
          <a:prstGeom prst="rect">
            <a:avLst/>
          </a:prstGeom>
          <a:solidFill>
            <a:srgbClr val="4F5354">
              <a:alpha val="58039"/>
            </a:srgbClr>
          </a:solidFill>
        </p:spPr>
        <p:txBody>
          <a:bodyPr vert="horz" wrap="square" lIns="0" tIns="30480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240"/>
              </a:spcBef>
            </a:pPr>
            <a:r>
              <a:rPr sz="1200">
                <a:solidFill>
                  <a:srgbClr val="FFFFFF"/>
                </a:solidFill>
                <a:latin typeface="Calibri"/>
                <a:cs typeface="Calibri"/>
              </a:rPr>
              <a:t>1399</a:t>
            </a:r>
            <a:r>
              <a:rPr sz="12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FFFFFF"/>
                </a:solidFill>
                <a:latin typeface="Calibri"/>
                <a:cs typeface="Calibri"/>
              </a:rPr>
              <a:t>MARIN</a:t>
            </a:r>
            <a:r>
              <a:rPr sz="12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FFFFFF"/>
                </a:solidFill>
                <a:latin typeface="Calibri"/>
                <a:cs typeface="Calibri"/>
              </a:rPr>
              <a:t>FACILITY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9614AE9-5ECE-0C6A-102B-08753F7ECB02}"/>
              </a:ext>
            </a:extLst>
          </p:cNvPr>
          <p:cNvSpPr txBox="1">
            <a:spLocks/>
          </p:cNvSpPr>
          <p:nvPr/>
        </p:nvSpPr>
        <p:spPr>
          <a:xfrm>
            <a:off x="282577" y="365127"/>
            <a:ext cx="8232775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pPr>
              <a:buClrTx/>
            </a:pPr>
            <a:r>
              <a:rPr lang="en-US" sz="1800">
                <a:cs typeface="Arial" panose="020B0604020202020204" pitchFamily="34" charset="0"/>
              </a:rPr>
              <a:t>BUILDING</a:t>
            </a:r>
            <a:r>
              <a:rPr lang="en-US" sz="1800" b="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PROGRESS</a:t>
            </a:r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 </a:t>
            </a:r>
          </a:p>
          <a:p>
            <a:r>
              <a:rPr lang="en-US" sz="2400">
                <a:solidFill>
                  <a:srgbClr val="0072BA"/>
                </a:solidFill>
                <a:latin typeface="Graphein Pro Light"/>
              </a:rPr>
              <a:t>Temporary Maintenance Facility at 1399 Marin Street</a:t>
            </a:r>
            <a:endParaRPr lang="en-US" sz="2400">
              <a:latin typeface="Graphein Pro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F6A7B-E7D3-57AF-925D-D35B4AAA3286}"/>
              </a:ext>
            </a:extLst>
          </p:cNvPr>
          <p:cNvSpPr txBox="1"/>
          <p:nvPr/>
        </p:nvSpPr>
        <p:spPr>
          <a:xfrm>
            <a:off x="282577" y="1019438"/>
            <a:ext cx="86852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10">
                <a:solidFill>
                  <a:srgbClr val="4D4D4D"/>
                </a:solidFill>
                <a:cs typeface="Calibri"/>
              </a:rPr>
              <a:t>Site</a:t>
            </a:r>
            <a:r>
              <a:rPr lang="en-US" sz="2000" spc="-10">
                <a:solidFill>
                  <a:srgbClr val="4D4D4D"/>
                </a:solidFill>
                <a:cs typeface="Calibri"/>
              </a:rPr>
              <a:t>: 3.2-acre site located off Cesar Chavez and west of Third Street. Leased by the SFMTA from the Port. It will host both </a:t>
            </a:r>
            <a:r>
              <a:rPr lang="en-US" sz="2000" b="1" spc="-10">
                <a:solidFill>
                  <a:srgbClr val="4D4D4D"/>
                </a:solidFill>
                <a:cs typeface="Calibri"/>
              </a:rPr>
              <a:t>heavy maintenance for electric trolley buses</a:t>
            </a:r>
            <a:r>
              <a:rPr lang="en-US" sz="2000" spc="-10">
                <a:solidFill>
                  <a:srgbClr val="4D4D4D"/>
                </a:solidFill>
                <a:cs typeface="Calibri"/>
              </a:rPr>
              <a:t> and serve as the SFMTA’s </a:t>
            </a:r>
            <a:r>
              <a:rPr lang="en-US" sz="2000" b="1" spc="-10">
                <a:solidFill>
                  <a:srgbClr val="4D4D4D"/>
                </a:solidFill>
                <a:cs typeface="Calibri"/>
              </a:rPr>
              <a:t>bus acceptance </a:t>
            </a:r>
            <a:r>
              <a:rPr lang="en-US" sz="2000" spc="-10">
                <a:solidFill>
                  <a:srgbClr val="4D4D4D"/>
                </a:solidFill>
                <a:cs typeface="Calibri"/>
              </a:rPr>
              <a:t>facility.</a:t>
            </a:r>
            <a:endParaRPr lang="en-US" sz="2000">
              <a:cs typeface="Calibri"/>
            </a:endParaRPr>
          </a:p>
          <a:p>
            <a:endParaRPr lang="en-US"/>
          </a:p>
        </p:txBody>
      </p:sp>
      <p:pic>
        <p:nvPicPr>
          <p:cNvPr id="16" name="Picture 15" descr="A large white building with cars parked in front of it">
            <a:extLst>
              <a:ext uri="{FF2B5EF4-FFF2-40B4-BE49-F238E27FC236}">
                <a16:creationId xmlns:a16="http://schemas.microsoft.com/office/drawing/2014/main" id="{2B10142D-FB61-B737-E5FF-D7B6A0EF43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4" y="5052355"/>
            <a:ext cx="2359300" cy="1274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E464BC-8EB5-A4D5-A6F3-50B7AC94FF8A}"/>
              </a:ext>
            </a:extLst>
          </p:cNvPr>
          <p:cNvSpPr txBox="1"/>
          <p:nvPr/>
        </p:nvSpPr>
        <p:spPr>
          <a:xfrm rot="21308456">
            <a:off x="3690236" y="5001550"/>
            <a:ext cx="6992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Tulare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4C814-99F3-3DD0-EADF-518909BB69DE}"/>
              </a:ext>
            </a:extLst>
          </p:cNvPr>
          <p:cNvSpPr txBox="1"/>
          <p:nvPr/>
        </p:nvSpPr>
        <p:spPr>
          <a:xfrm rot="21261400">
            <a:off x="3552878" y="3320609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Marin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BA6BB-2591-42CC-5298-B545BB0CA70C}"/>
              </a:ext>
            </a:extLst>
          </p:cNvPr>
          <p:cNvSpPr txBox="1"/>
          <p:nvPr/>
        </p:nvSpPr>
        <p:spPr>
          <a:xfrm rot="5156405">
            <a:off x="2163134" y="2564828"/>
            <a:ext cx="7745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Indiana 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0978F-1727-755E-205D-0D98FB37E457}"/>
              </a:ext>
            </a:extLst>
          </p:cNvPr>
          <p:cNvSpPr txBox="1"/>
          <p:nvPr/>
        </p:nvSpPr>
        <p:spPr>
          <a:xfrm rot="5205160">
            <a:off x="5045996" y="2488897"/>
            <a:ext cx="9412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Tennessee 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BA555-4C42-2845-6575-D27B12F9F612}"/>
              </a:ext>
            </a:extLst>
          </p:cNvPr>
          <p:cNvSpPr txBox="1"/>
          <p:nvPr/>
        </p:nvSpPr>
        <p:spPr>
          <a:xfrm rot="5156405">
            <a:off x="6529736" y="4767369"/>
            <a:ext cx="726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3</a:t>
            </a:r>
            <a:r>
              <a:rPr lang="en-US" sz="1050" baseline="30000">
                <a:solidFill>
                  <a:schemeClr val="bg1"/>
                </a:solidFill>
              </a:rPr>
              <a:t>rd</a:t>
            </a:r>
            <a:r>
              <a:rPr lang="en-US" sz="1050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A839EF-E271-D5D7-CE6E-4743D2721483}"/>
              </a:ext>
            </a:extLst>
          </p:cNvPr>
          <p:cNvSpPr txBox="1"/>
          <p:nvPr/>
        </p:nvSpPr>
        <p:spPr>
          <a:xfrm rot="21261400">
            <a:off x="7372353" y="3014654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Marin 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E56B2-94A5-4539-365B-2C296E17E7AD}"/>
              </a:ext>
            </a:extLst>
          </p:cNvPr>
          <p:cNvSpPr txBox="1"/>
          <p:nvPr/>
        </p:nvSpPr>
        <p:spPr>
          <a:xfrm rot="5156405">
            <a:off x="7978418" y="4073268"/>
            <a:ext cx="9380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Illinois Street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FE4D81-639B-F8DC-AC36-8AB1338C30D2}"/>
              </a:ext>
            </a:extLst>
          </p:cNvPr>
          <p:cNvSpPr txBox="1"/>
          <p:nvPr/>
        </p:nvSpPr>
        <p:spPr>
          <a:xfrm>
            <a:off x="152535" y="6258360"/>
            <a:ext cx="23054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View from Indiana and Marin streets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E2B3717F-CBA2-F18F-7673-572DC69FB3B0}"/>
              </a:ext>
            </a:extLst>
          </p:cNvPr>
          <p:cNvSpPr txBox="1"/>
          <p:nvPr/>
        </p:nvSpPr>
        <p:spPr>
          <a:xfrm>
            <a:off x="95632" y="2381087"/>
            <a:ext cx="1942713" cy="215444"/>
          </a:xfrm>
          <a:prstGeom prst="rect">
            <a:avLst/>
          </a:prstGeom>
          <a:solidFill>
            <a:srgbClr val="4F5354">
              <a:alpha val="58039"/>
            </a:srgbClr>
          </a:solidFill>
        </p:spPr>
        <p:txBody>
          <a:bodyPr vert="horz" wrap="square" lIns="0" tIns="30480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240"/>
              </a:spcBef>
            </a:pPr>
            <a:r>
              <a:rPr lang="en-US" sz="1200">
                <a:solidFill>
                  <a:srgbClr val="FFFFFF"/>
                </a:solidFill>
                <a:latin typeface="Calibri"/>
                <a:cs typeface="Calibri"/>
              </a:rPr>
              <a:t>ISLAIS CREEK FACILITY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E82EBF-6820-DBCE-E378-2644548C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Temporary Maintenance Facility at 1399 Marin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>
                <a:latin typeface="Graphein Pro Light" panose="020B0402020204020204" pitchFamily="34" charset="0"/>
                <a:cs typeface="Graphein Pro Light" panose="020B0402020204020204" pitchFamily="34" charset="0"/>
              </a:rPr>
              <a:t>2</a:t>
            </a:fld>
            <a:endParaRPr lang="en-US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82575" y="424718"/>
            <a:ext cx="8232775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BUILDING </a:t>
            </a:r>
            <a:r>
              <a:rPr lang="en-US" sz="1800" b="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PROGRESS</a:t>
            </a:r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 </a:t>
            </a:r>
          </a:p>
          <a:p>
            <a:r>
              <a:rPr lang="en-US" sz="240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Program Overview</a:t>
            </a:r>
            <a:br>
              <a:rPr lang="en-US" sz="2400"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endParaRPr lang="en-US" sz="2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E52287-53D3-4222-8F08-793946CE46AB}"/>
              </a:ext>
            </a:extLst>
          </p:cNvPr>
          <p:cNvSpPr/>
          <p:nvPr/>
        </p:nvSpPr>
        <p:spPr>
          <a:xfrm>
            <a:off x="459001" y="2627876"/>
            <a:ext cx="2509024" cy="1394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Modernize aging SFMTA facilities </a:t>
            </a:r>
            <a:r>
              <a:rPr lang="en-US" sz="1600">
                <a:latin typeface="Graphein Pro Light" panose="020B0402020204020204" pitchFamily="34" charset="0"/>
                <a:cs typeface="Graphein Pro Light" panose="020B0402020204020204" pitchFamily="34" charset="0"/>
              </a:rPr>
              <a:t>in order to meet the needs of everyone who travels in San Francisco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3E0C4-8365-4E1D-9A8B-E22195B9B542}"/>
              </a:ext>
            </a:extLst>
          </p:cNvPr>
          <p:cNvSpPr/>
          <p:nvPr/>
        </p:nvSpPr>
        <p:spPr>
          <a:xfrm>
            <a:off x="3174352" y="2633452"/>
            <a:ext cx="2509024" cy="1394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Improve the transportation system’s resiliency </a:t>
            </a:r>
            <a:r>
              <a:rPr lang="en-US" sz="1600">
                <a:latin typeface="Graphein Pro Light" panose="020B0402020204020204" pitchFamily="34" charset="0"/>
                <a:cs typeface="Graphein Pro Light" panose="020B0402020204020204" pitchFamily="34" charset="0"/>
              </a:rPr>
              <a:t>to seismic events, climate change, technology changes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E75D3F-2997-4AE3-9BAA-8A7CB8E648C8}"/>
              </a:ext>
            </a:extLst>
          </p:cNvPr>
          <p:cNvSpPr/>
          <p:nvPr/>
        </p:nvSpPr>
        <p:spPr>
          <a:xfrm>
            <a:off x="5889702" y="2633452"/>
            <a:ext cx="2509024" cy="1394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Make the SFMTA a better neighbor</a:t>
            </a:r>
            <a:r>
              <a:rPr lang="en-US" sz="1600">
                <a:latin typeface="Graphein Pro Light" panose="020B0402020204020204" pitchFamily="34" charset="0"/>
                <a:cs typeface="Graphein Pro Light" panose="020B0402020204020204" pitchFamily="34" charset="0"/>
              </a:rPr>
              <a:t> in the parts of the city that currently host our facilities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FF-7612-7ECC-68F8-4D650F5C779F}"/>
              </a:ext>
            </a:extLst>
          </p:cNvPr>
          <p:cNvSpPr/>
          <p:nvPr/>
        </p:nvSpPr>
        <p:spPr>
          <a:xfrm>
            <a:off x="459001" y="4190513"/>
            <a:ext cx="2509024" cy="591083"/>
          </a:xfrm>
          <a:prstGeom prst="rect">
            <a:avLst/>
          </a:prstGeom>
          <a:solidFill>
            <a:srgbClr val="104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State of Good Repair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97C655-D509-4F32-6729-28D1CB272C6F}"/>
              </a:ext>
            </a:extLst>
          </p:cNvPr>
          <p:cNvSpPr/>
          <p:nvPr/>
        </p:nvSpPr>
        <p:spPr>
          <a:xfrm>
            <a:off x="3174352" y="4190513"/>
            <a:ext cx="2509024" cy="591083"/>
          </a:xfrm>
          <a:prstGeom prst="rect">
            <a:avLst/>
          </a:prstGeom>
          <a:solidFill>
            <a:srgbClr val="104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Resiliency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4CE26E-0106-6F4E-3B53-4F30FBC3927D}"/>
              </a:ext>
            </a:extLst>
          </p:cNvPr>
          <p:cNvSpPr/>
          <p:nvPr/>
        </p:nvSpPr>
        <p:spPr>
          <a:xfrm>
            <a:off x="5889702" y="4190513"/>
            <a:ext cx="2509024" cy="591083"/>
          </a:xfrm>
          <a:prstGeom prst="rect">
            <a:avLst/>
          </a:prstGeom>
          <a:solidFill>
            <a:srgbClr val="104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Community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5D7E675-05DB-E229-FD67-566C6D52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14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Building Progress Program overview</a:t>
            </a:r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A61CD-120F-F8CF-43C7-9AB7A5C4830C}"/>
              </a:ext>
            </a:extLst>
          </p:cNvPr>
          <p:cNvSpPr txBox="1"/>
          <p:nvPr/>
        </p:nvSpPr>
        <p:spPr>
          <a:xfrm>
            <a:off x="475192" y="1370232"/>
            <a:ext cx="82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The SFMTA launched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Building Progress Program in Fall 2017.</a:t>
            </a:r>
          </a:p>
        </p:txBody>
      </p:sp>
    </p:spTree>
    <p:extLst>
      <p:ext uri="{BB962C8B-B14F-4D97-AF65-F5344CB8AC3E}">
        <p14:creationId xmlns:p14="http://schemas.microsoft.com/office/powerpoint/2010/main" val="3617465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ceptual rendering of an external canopy roof structure at a bus yard. Buses are parked underneath. Workers are int eh foreground">
            <a:extLst>
              <a:ext uri="{FF2B5EF4-FFF2-40B4-BE49-F238E27FC236}">
                <a16:creationId xmlns:a16="http://schemas.microsoft.com/office/drawing/2014/main" id="{6BC62937-ACE4-B698-E569-D84E559E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4554"/>
            <a:ext cx="9144000" cy="38182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1543" y="345262"/>
            <a:ext cx="20377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>
                <a:solidFill>
                  <a:srgbClr val="0070B8"/>
                </a:solidFill>
              </a:rPr>
              <a:t>BUILDING</a:t>
            </a:r>
            <a:r>
              <a:rPr sz="1800" b="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20</a:t>
            </a:fld>
            <a:endParaRPr spc="-25"/>
          </a:p>
        </p:txBody>
      </p:sp>
      <p:sp>
        <p:nvSpPr>
          <p:cNvPr id="4" name="object 4"/>
          <p:cNvSpPr txBox="1"/>
          <p:nvPr/>
        </p:nvSpPr>
        <p:spPr>
          <a:xfrm>
            <a:off x="330116" y="579120"/>
            <a:ext cx="8042097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Temporary</a:t>
            </a:r>
            <a:r>
              <a:rPr sz="1800" spc="-25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Trolley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Bus Facility: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1399 Marin</a:t>
            </a:r>
            <a:r>
              <a:rPr sz="1800" spc="-15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—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 Overview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Calibri"/>
              <a:cs typeface="Calibri"/>
            </a:endParaRPr>
          </a:p>
          <a:p>
            <a:pPr marL="12700" marR="5080">
              <a:lnSpc>
                <a:spcPts val="2200"/>
              </a:lnSpc>
            </a:pPr>
            <a:r>
              <a:rPr sz="2000" b="1">
                <a:cs typeface="Calibri"/>
              </a:rPr>
              <a:t>G</a:t>
            </a:r>
            <a:r>
              <a:rPr lang="en-US" sz="2000" b="1">
                <a:cs typeface="Calibri"/>
              </a:rPr>
              <a:t>oal</a:t>
            </a:r>
            <a:r>
              <a:rPr sz="2000">
                <a:cs typeface="Calibri"/>
              </a:rPr>
              <a:t>:</a:t>
            </a:r>
            <a:r>
              <a:rPr sz="2000" spc="-55">
                <a:cs typeface="Calibri"/>
              </a:rPr>
              <a:t> </a:t>
            </a:r>
            <a:r>
              <a:rPr sz="2000">
                <a:cs typeface="Calibri"/>
              </a:rPr>
              <a:t>Maintain</a:t>
            </a:r>
            <a:r>
              <a:rPr sz="2000" spc="-55">
                <a:cs typeface="Calibri"/>
              </a:rPr>
              <a:t> </a:t>
            </a:r>
            <a:r>
              <a:rPr sz="2000">
                <a:cs typeface="Calibri"/>
              </a:rPr>
              <a:t>electric</a:t>
            </a:r>
            <a:r>
              <a:rPr sz="2000" spc="-50">
                <a:cs typeface="Calibri"/>
              </a:rPr>
              <a:t> </a:t>
            </a:r>
            <a:r>
              <a:rPr sz="2000">
                <a:cs typeface="Calibri"/>
              </a:rPr>
              <a:t>trolley</a:t>
            </a:r>
            <a:r>
              <a:rPr sz="2000" spc="-55">
                <a:cs typeface="Calibri"/>
              </a:rPr>
              <a:t> </a:t>
            </a:r>
            <a:r>
              <a:rPr sz="2000">
                <a:cs typeface="Calibri"/>
              </a:rPr>
              <a:t>buses</a:t>
            </a:r>
            <a:r>
              <a:rPr sz="2000" spc="-40">
                <a:cs typeface="Calibri"/>
              </a:rPr>
              <a:t> </a:t>
            </a:r>
            <a:r>
              <a:rPr sz="2000" spc="-20">
                <a:cs typeface="Calibri"/>
              </a:rPr>
              <a:t>-</a:t>
            </a:r>
            <a:r>
              <a:rPr sz="2000">
                <a:cs typeface="Calibri"/>
              </a:rPr>
              <a:t>-</a:t>
            </a:r>
            <a:r>
              <a:rPr sz="2000" spc="-55">
                <a:cs typeface="Calibri"/>
              </a:rPr>
              <a:t> </a:t>
            </a:r>
            <a:r>
              <a:rPr sz="2000">
                <a:cs typeface="Calibri"/>
              </a:rPr>
              <a:t>which</a:t>
            </a:r>
            <a:r>
              <a:rPr sz="2000" spc="-60">
                <a:cs typeface="Calibri"/>
              </a:rPr>
              <a:t> </a:t>
            </a:r>
            <a:r>
              <a:rPr sz="2000">
                <a:cs typeface="Calibri"/>
              </a:rPr>
              <a:t>are</a:t>
            </a:r>
            <a:r>
              <a:rPr sz="2000" spc="-40">
                <a:cs typeface="Calibri"/>
              </a:rPr>
              <a:t> </a:t>
            </a:r>
            <a:r>
              <a:rPr sz="2000">
                <a:cs typeface="Calibri"/>
              </a:rPr>
              <a:t>stored</a:t>
            </a:r>
            <a:r>
              <a:rPr sz="2000" spc="-45">
                <a:cs typeface="Calibri"/>
              </a:rPr>
              <a:t> </a:t>
            </a:r>
            <a:r>
              <a:rPr sz="2000">
                <a:cs typeface="Calibri"/>
              </a:rPr>
              <a:t>at</a:t>
            </a:r>
            <a:r>
              <a:rPr sz="2000" spc="-60">
                <a:cs typeface="Calibri"/>
              </a:rPr>
              <a:t> </a:t>
            </a:r>
            <a:r>
              <a:rPr sz="2000">
                <a:cs typeface="Calibri"/>
              </a:rPr>
              <a:t>Muni</a:t>
            </a:r>
            <a:r>
              <a:rPr sz="2000" spc="-60">
                <a:cs typeface="Calibri"/>
              </a:rPr>
              <a:t> </a:t>
            </a:r>
            <a:r>
              <a:rPr sz="2000">
                <a:cs typeface="Calibri"/>
              </a:rPr>
              <a:t>Metro</a:t>
            </a:r>
            <a:r>
              <a:rPr sz="2000" spc="-45">
                <a:cs typeface="Calibri"/>
              </a:rPr>
              <a:t> </a:t>
            </a:r>
            <a:r>
              <a:rPr sz="2000">
                <a:cs typeface="Calibri"/>
              </a:rPr>
              <a:t>East</a:t>
            </a:r>
            <a:r>
              <a:rPr sz="2000" spc="-50">
                <a:cs typeface="Calibri"/>
              </a:rPr>
              <a:t> </a:t>
            </a:r>
            <a:r>
              <a:rPr sz="2000" spc="-20">
                <a:cs typeface="Calibri"/>
              </a:rPr>
              <a:t>-</a:t>
            </a:r>
            <a:r>
              <a:rPr sz="2000" spc="-50">
                <a:cs typeface="Calibri"/>
              </a:rPr>
              <a:t>- </a:t>
            </a:r>
            <a:r>
              <a:rPr sz="2000">
                <a:cs typeface="Calibri"/>
              </a:rPr>
              <a:t>during</a:t>
            </a:r>
            <a:r>
              <a:rPr sz="2000" spc="-50">
                <a:cs typeface="Calibri"/>
              </a:rPr>
              <a:t> </a:t>
            </a:r>
            <a:r>
              <a:rPr lang="en-US" sz="2000">
                <a:cs typeface="Calibri"/>
              </a:rPr>
              <a:t>capital projects.​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90142" y="5911030"/>
            <a:ext cx="4938203" cy="215444"/>
          </a:xfrm>
          <a:prstGeom prst="rect">
            <a:avLst/>
          </a:prstGeom>
          <a:noFill/>
        </p:spPr>
        <p:txBody>
          <a:bodyPr vert="horz" wrap="square" lIns="0" tIns="30480" rIns="0" bIns="0" rtlCol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Segoe UI" panose="020B0502040204020203" pitchFamily="34" charset="0"/>
              </a:rPr>
              <a:t>Rendering of 25’ high canopy over maintenance bays at 1399 Marin Street</a:t>
            </a:r>
            <a:endParaRPr lang="en-US" sz="1200" i="1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3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21</a:t>
            </a:fld>
            <a:endParaRPr spc="-25"/>
          </a:p>
        </p:txBody>
      </p:sp>
      <p:pic>
        <p:nvPicPr>
          <p:cNvPr id="7" name="Picture 6" descr="conceptual rendering of a bus facility">
            <a:extLst>
              <a:ext uri="{FF2B5EF4-FFF2-40B4-BE49-F238E27FC236}">
                <a16:creationId xmlns:a16="http://schemas.microsoft.com/office/drawing/2014/main" id="{08542EA5-223D-E3AC-1663-01B3A2880E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5" y="2219767"/>
            <a:ext cx="8871778" cy="356514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03DD00A-3071-A94C-3A98-AD68ABE7720E}"/>
              </a:ext>
            </a:extLst>
          </p:cNvPr>
          <p:cNvSpPr txBox="1">
            <a:spLocks/>
          </p:cNvSpPr>
          <p:nvPr/>
        </p:nvSpPr>
        <p:spPr>
          <a:xfrm>
            <a:off x="282577" y="365127"/>
            <a:ext cx="8232775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pPr>
              <a:buClrTx/>
            </a:pPr>
            <a:r>
              <a:rPr lang="en-US" sz="1800">
                <a:cs typeface="Arial" panose="020B0604020202020204" pitchFamily="34" charset="0"/>
              </a:rPr>
              <a:t>BUILDING</a:t>
            </a:r>
            <a:r>
              <a:rPr lang="en-US" sz="1800" b="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PROGRESS</a:t>
            </a:r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 </a:t>
            </a:r>
          </a:p>
          <a:p>
            <a:r>
              <a:rPr lang="en-US" sz="2400">
                <a:solidFill>
                  <a:srgbClr val="0072BA"/>
                </a:solidFill>
                <a:latin typeface="Graphein Pro Light"/>
              </a:rPr>
              <a:t>Temporary Maintenance Facility at 1399 Marin Street</a:t>
            </a:r>
            <a:endParaRPr lang="en-US" sz="2400">
              <a:latin typeface="Graphein Pro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68A51E-1503-CF86-F7AA-EBEE98866C7C}"/>
              </a:ext>
            </a:extLst>
          </p:cNvPr>
          <p:cNvSpPr txBox="1"/>
          <p:nvPr/>
        </p:nvSpPr>
        <p:spPr>
          <a:xfrm>
            <a:off x="198837" y="1073093"/>
            <a:ext cx="87463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cs typeface="Calibri"/>
              </a:rPr>
              <a:t>Capacity</a:t>
            </a:r>
            <a:r>
              <a:rPr lang="en-US" sz="2000">
                <a:cs typeface="Calibri"/>
              </a:rPr>
              <a:t>: 39 buses in yard, +2 exterior canopy bays, +6 interior bays</a:t>
            </a:r>
          </a:p>
          <a:p>
            <a:r>
              <a:rPr lang="en-US" sz="2000" b="1">
                <a:cs typeface="Calibri"/>
              </a:rPr>
              <a:t>Features</a:t>
            </a:r>
            <a:r>
              <a:rPr lang="en-US" sz="2000">
                <a:cs typeface="Calibri"/>
              </a:rPr>
              <a:t>: Refurbished warehouse, upgraded drainage system and perimeter planters to control water flow, new security fencing and gates. </a:t>
            </a:r>
          </a:p>
          <a:p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136111" y="5291649"/>
            <a:ext cx="3495296" cy="215444"/>
          </a:xfrm>
          <a:prstGeom prst="rect">
            <a:avLst/>
          </a:prstGeom>
          <a:noFill/>
        </p:spPr>
        <p:txBody>
          <a:bodyPr vert="horz" wrap="square" lIns="0" tIns="30480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240"/>
              </a:spcBef>
            </a:pPr>
            <a:r>
              <a:rPr lang="en-US" sz="1200" i="1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1399 Marin Street maintenance facility diagram </a:t>
            </a:r>
            <a:endParaRPr sz="1200" i="1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9C49F-9D10-A62F-F4DB-A3BCEAFB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Temporary Maintenance Facility at 1399 Marin</a:t>
            </a:r>
          </a:p>
        </p:txBody>
      </p:sp>
    </p:spTree>
    <p:extLst>
      <p:ext uri="{BB962C8B-B14F-4D97-AF65-F5344CB8AC3E}">
        <p14:creationId xmlns:p14="http://schemas.microsoft.com/office/powerpoint/2010/main" val="2713823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a3321ea7b0_0_0">
            <a:extLst>
              <a:ext uri="{FF2B5EF4-FFF2-40B4-BE49-F238E27FC236}">
                <a16:creationId xmlns:a16="http://schemas.microsoft.com/office/drawing/2014/main" id="{B3F0E404-E29C-428A-B9C3-1791FB85438F}"/>
              </a:ext>
            </a:extLst>
          </p:cNvPr>
          <p:cNvSpPr txBox="1"/>
          <p:nvPr/>
        </p:nvSpPr>
        <p:spPr>
          <a:xfrm>
            <a:off x="230958" y="350378"/>
            <a:ext cx="82329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72BA"/>
              </a:buClr>
              <a:buSzPts val="1800"/>
              <a:defRPr/>
            </a:pPr>
            <a:r>
              <a:rPr lang="en-US" sz="1800" b="1">
                <a:solidFill>
                  <a:srgbClr val="0072BA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BUILDING</a:t>
            </a:r>
            <a:r>
              <a:rPr lang="en-US" sz="1800">
                <a:solidFill>
                  <a:srgbClr val="0072BA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PROGRESS</a:t>
            </a:r>
            <a:r>
              <a:rPr lang="en-US" sz="1800" b="1">
                <a:solidFill>
                  <a:srgbClr val="0072BA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Book" panose="020B0602020204020204" pitchFamily="34" charset="0"/>
              <a:cs typeface="Graphein Pro Book" panose="020B06020202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2BA"/>
              </a:buClr>
              <a:buSzPts val="1800"/>
              <a:buFont typeface="Arial"/>
              <a:buNone/>
              <a:tabLst/>
              <a:defRPr/>
            </a:pPr>
            <a:r>
              <a:rPr lang="en-US" sz="1800">
                <a:solidFill>
                  <a:srgbClr val="0072BA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rPr>
              <a:t>Bus Yard at Muni Metro East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 panose="020B0602020204020204" pitchFamily="34" charset="0"/>
              <a:cs typeface="Graphein Pro Book" panose="020B0602020204020204" pitchFamily="34" charset="0"/>
              <a:sym typeface="Arial"/>
            </a:endParaRPr>
          </a:p>
        </p:txBody>
      </p:sp>
      <p:pic>
        <p:nvPicPr>
          <p:cNvPr id="2" name="Picture 2" descr="a battery electric bus sits on a trailer">
            <a:extLst>
              <a:ext uri="{FF2B5EF4-FFF2-40B4-BE49-F238E27FC236}">
                <a16:creationId xmlns:a16="http://schemas.microsoft.com/office/drawing/2014/main" id="{9C55DB93-AEE8-497F-95FE-683C9FFD5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95253"/>
            <a:ext cx="9144001" cy="4932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AFEAEB-BAF8-44C0-9AA8-AC4950C3D536}"/>
              </a:ext>
            </a:extLst>
          </p:cNvPr>
          <p:cNvSpPr txBox="1"/>
          <p:nvPr/>
        </p:nvSpPr>
        <p:spPr>
          <a:xfrm>
            <a:off x="5321175" y="1160484"/>
            <a:ext cx="38228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algn="r"/>
            <a:r>
              <a:rPr lang="en-US">
                <a:solidFill>
                  <a:schemeClr val="accent6"/>
                </a:solidFill>
                <a:latin typeface="Graphein Pro Book"/>
              </a:rPr>
              <a:t>E-Bus Delivery to 1399 Marin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CA99A-7449-4038-8AD5-DFE64766EF59}"/>
              </a:ext>
            </a:extLst>
          </p:cNvPr>
          <p:cNvSpPr txBox="1"/>
          <p:nvPr/>
        </p:nvSpPr>
        <p:spPr>
          <a:xfrm>
            <a:off x="230958" y="6119656"/>
            <a:ext cx="38228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raphein Pro Book"/>
              </a:rPr>
              <a:t>May 20, 2021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20A94-79BC-46F5-4CCC-546D5294E3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77459E-F50B-C9A0-B911-F7320EBE5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r>
              <a:rPr lang="en-US"/>
              <a:t>Battery Electric Buses</a:t>
            </a:r>
          </a:p>
        </p:txBody>
      </p:sp>
    </p:spTree>
    <p:extLst>
      <p:ext uri="{BB962C8B-B14F-4D97-AF65-F5344CB8AC3E}">
        <p14:creationId xmlns:p14="http://schemas.microsoft.com/office/powerpoint/2010/main" val="620945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ECD5B-0C95-297A-A98B-23DE67D3D6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896792-F166-7965-4E35-D70A59959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Prop</a:t>
            </a:r>
            <a:r>
              <a:rPr lang="en-US" baseline="0"/>
              <a:t> L</a:t>
            </a:r>
            <a:endParaRPr lang="en-US"/>
          </a:p>
        </p:txBody>
      </p:sp>
      <p:graphicFrame>
        <p:nvGraphicFramePr>
          <p:cNvPr id="7" name="Chart 6" descr="description of prop l">
            <a:extLst>
              <a:ext uri="{FF2B5EF4-FFF2-40B4-BE49-F238E27FC236}">
                <a16:creationId xmlns:a16="http://schemas.microsoft.com/office/drawing/2014/main" id="{B3E94CA9-9083-3EB4-85DD-DDA77454E7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824111"/>
              </p:ext>
            </p:extLst>
          </p:nvPr>
        </p:nvGraphicFramePr>
        <p:xfrm>
          <a:off x="0" y="1323341"/>
          <a:ext cx="9144000" cy="388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09AFAE-59A9-7051-BEA7-1654F8778994}"/>
              </a:ext>
            </a:extLst>
          </p:cNvPr>
          <p:cNvSpPr txBox="1">
            <a:spLocks/>
          </p:cNvSpPr>
          <p:nvPr/>
        </p:nvSpPr>
        <p:spPr>
          <a:xfrm>
            <a:off x="1324654" y="4933951"/>
            <a:ext cx="6494692" cy="1338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bg1"/>
                </a:solidFill>
              </a:rPr>
              <a:t>Funds ~$2.6 billion for transportation projects over 30 years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bg1"/>
                </a:solidFill>
              </a:rPr>
              <a:t>Extends a half-cent sales tax. Does not increase taxes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bg1"/>
                </a:solidFill>
              </a:rPr>
              <a:t>Requires 2/3 majority to pass. If it does not pass, the tax ends in 2034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95AB2ED-EFA4-3B77-9675-9F4D9C300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12" y="506724"/>
            <a:ext cx="7886700" cy="945514"/>
          </a:xfrm>
        </p:spPr>
        <p:txBody>
          <a:bodyPr/>
          <a:lstStyle/>
          <a:p>
            <a:r>
              <a:rPr lang="en-US"/>
              <a:t>What’s in Proposition L?</a:t>
            </a:r>
          </a:p>
        </p:txBody>
      </p:sp>
    </p:spTree>
    <p:extLst>
      <p:ext uri="{BB962C8B-B14F-4D97-AF65-F5344CB8AC3E}">
        <p14:creationId xmlns:p14="http://schemas.microsoft.com/office/powerpoint/2010/main" val="316813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utside a building under construction">
            <a:extLst>
              <a:ext uri="{FF2B5EF4-FFF2-40B4-BE49-F238E27FC236}">
                <a16:creationId xmlns:a16="http://schemas.microsoft.com/office/drawing/2014/main" id="{6C6E1BEA-A24F-4E32-3889-E64A9994B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25"/>
            <a:ext cx="9144000" cy="68710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FCFB0D-55B7-44F7-96AE-39CF0CEB7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868"/>
            <a:ext cx="9144001" cy="6858000"/>
          </a:xfrm>
          <a:prstGeom prst="rect">
            <a:avLst/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236;p13">
            <a:extLst>
              <a:ext uri="{FF2B5EF4-FFF2-40B4-BE49-F238E27FC236}">
                <a16:creationId xmlns:a16="http://schemas.microsoft.com/office/drawing/2014/main" id="{68ABA772-C789-4A94-9010-7A65C0A63169}"/>
              </a:ext>
            </a:extLst>
          </p:cNvPr>
          <p:cNvSpPr txBox="1">
            <a:spLocks/>
          </p:cNvSpPr>
          <p:nvPr/>
        </p:nvSpPr>
        <p:spPr>
          <a:xfrm>
            <a:off x="136909" y="3950754"/>
            <a:ext cx="7886700" cy="38048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endParaRPr lang="en-US" sz="1600">
              <a:solidFill>
                <a:schemeClr val="bg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Bonnie Jean von Krogh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Public Relations Officer, Building Progress Program </a:t>
            </a:r>
            <a:b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BonnieJean.vonKrogh@SFMTA.com</a:t>
            </a:r>
            <a:b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endParaRPr lang="en-US" sz="1600" b="1">
              <a:solidFill>
                <a:schemeClr val="bg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John Angelico</a:t>
            </a:r>
            <a:b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Public Information Officer, Communications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John.Angelico@SFMTA.com</a:t>
            </a:r>
          </a:p>
        </p:txBody>
      </p:sp>
      <p:sp>
        <p:nvSpPr>
          <p:cNvPr id="18" name="Google Shape;235;p13">
            <a:extLst>
              <a:ext uri="{FF2B5EF4-FFF2-40B4-BE49-F238E27FC236}">
                <a16:creationId xmlns:a16="http://schemas.microsoft.com/office/drawing/2014/main" id="{A2BDDDBB-C254-42F4-840A-FB89235ECAC7}"/>
              </a:ext>
            </a:extLst>
          </p:cNvPr>
          <p:cNvSpPr txBox="1">
            <a:spLocks/>
          </p:cNvSpPr>
          <p:nvPr/>
        </p:nvSpPr>
        <p:spPr>
          <a:xfrm>
            <a:off x="1614311" y="193682"/>
            <a:ext cx="7112000" cy="16287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6000">
                <a:solidFill>
                  <a:schemeClr val="bg1"/>
                </a:solidFill>
              </a:rPr>
              <a:t>Thank You.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  <a:buFont typeface="Arial"/>
              <a:buNone/>
            </a:pP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D2E8A-3679-C80B-112D-B3BEB687D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55" y="12696"/>
            <a:ext cx="939307" cy="14445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662D25B-0B7B-AF1E-C3DD-21ECA094D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6858000"/>
            <a:ext cx="7772400" cy="2044458"/>
          </a:xfr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24092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6;p13">
            <a:extLst>
              <a:ext uri="{FF2B5EF4-FFF2-40B4-BE49-F238E27FC236}">
                <a16:creationId xmlns:a16="http://schemas.microsoft.com/office/drawing/2014/main" id="{68ABA772-C789-4A94-9010-7A65C0A63169}"/>
              </a:ext>
            </a:extLst>
          </p:cNvPr>
          <p:cNvSpPr txBox="1">
            <a:spLocks/>
          </p:cNvSpPr>
          <p:nvPr/>
        </p:nvSpPr>
        <p:spPr>
          <a:xfrm>
            <a:off x="136909" y="3950754"/>
            <a:ext cx="7886700" cy="38048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endParaRPr lang="en-US" sz="1600">
              <a:solidFill>
                <a:schemeClr val="tx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Bonnie Jean von Krogh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Public Relations Officer, Building Progress Program </a:t>
            </a:r>
            <a:b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BonnieJean.vonKrogh@SFMTA.com</a:t>
            </a:r>
            <a:b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endParaRPr lang="en-US" sz="1600" b="1">
              <a:solidFill>
                <a:schemeClr val="tx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John Angelico</a:t>
            </a:r>
            <a:b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Public Information Officer, Communications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>
                <a:solidFill>
                  <a:schemeClr val="tx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John.Angelico@SFMTA.com</a:t>
            </a:r>
          </a:p>
        </p:txBody>
      </p:sp>
      <p:sp>
        <p:nvSpPr>
          <p:cNvPr id="18" name="Google Shape;235;p13">
            <a:extLst>
              <a:ext uri="{FF2B5EF4-FFF2-40B4-BE49-F238E27FC236}">
                <a16:creationId xmlns:a16="http://schemas.microsoft.com/office/drawing/2014/main" id="{A2BDDDBB-C254-42F4-840A-FB89235ECAC7}"/>
              </a:ext>
            </a:extLst>
          </p:cNvPr>
          <p:cNvSpPr txBox="1">
            <a:spLocks/>
          </p:cNvSpPr>
          <p:nvPr/>
        </p:nvSpPr>
        <p:spPr>
          <a:xfrm>
            <a:off x="1614311" y="193682"/>
            <a:ext cx="7112000" cy="16287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6000"/>
              <a:t>Thank You.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  <a:buFont typeface="Arial"/>
              <a:buNone/>
            </a:pPr>
            <a:endParaRPr lang="en-US" sz="6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D2E8A-3679-C80B-112D-B3BEB687D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55" y="12696"/>
            <a:ext cx="939307" cy="14445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662D25B-0B7B-AF1E-C3DD-21ECA094D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6858000"/>
            <a:ext cx="7772400" cy="2044458"/>
          </a:xfr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86638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>
                <a:latin typeface="Graphein Pro Light" panose="020B0402020204020204" pitchFamily="34" charset="0"/>
                <a:cs typeface="Graphein Pro Light" panose="020B0402020204020204" pitchFamily="34" charset="0"/>
              </a:rPr>
              <a:t>26</a:t>
            </a:fld>
            <a:endParaRPr lang="en-US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82575" y="365127"/>
            <a:ext cx="8232775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BUILDING </a:t>
            </a:r>
            <a:r>
              <a:rPr lang="en-US" sz="1800" b="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PROGRESS</a:t>
            </a:r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 </a:t>
            </a:r>
          </a:p>
          <a:p>
            <a:r>
              <a:rPr lang="en-US" sz="240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Program Overview</a:t>
            </a:r>
            <a:br>
              <a:rPr lang="en-US" sz="2400"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endParaRPr lang="en-US" sz="2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E52287-53D3-4222-8F08-793946CE46AB}"/>
              </a:ext>
            </a:extLst>
          </p:cNvPr>
          <p:cNvSpPr/>
          <p:nvPr/>
        </p:nvSpPr>
        <p:spPr>
          <a:xfrm>
            <a:off x="556979" y="2079121"/>
            <a:ext cx="2509024" cy="196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Modernization Program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Muni Metro East Expansion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Potrero Yard Modernization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Presidio Yard Modernization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Kirkland Yard Modernization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3E0C4-8365-4E1D-9A8B-E22195B9B542}"/>
              </a:ext>
            </a:extLst>
          </p:cNvPr>
          <p:cNvSpPr/>
          <p:nvPr/>
        </p:nvSpPr>
        <p:spPr>
          <a:xfrm>
            <a:off x="3242428" y="2079121"/>
            <a:ext cx="2509024" cy="196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Electrification Program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Woods Chargers Pilot Project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Battery Electric Bus (BEB) Facility Master Plan</a:t>
            </a:r>
          </a:p>
          <a:p>
            <a:pPr algn="ctr"/>
            <a:endParaRPr lang="en-US" sz="1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BB1AA1-BDD6-402D-833C-3C53C1E3C234}"/>
              </a:ext>
            </a:extLst>
          </p:cNvPr>
          <p:cNvSpPr/>
          <p:nvPr/>
        </p:nvSpPr>
        <p:spPr>
          <a:xfrm>
            <a:off x="5927877" y="2079121"/>
            <a:ext cx="2509024" cy="196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Cable Car Barn Program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Cable Car Barn Improvements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Cable Car Barn Master Plan</a:t>
            </a:r>
          </a:p>
          <a:p>
            <a:pPr algn="ctr"/>
            <a:endParaRPr lang="en-US" sz="1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algn="ctr"/>
            <a:endParaRPr lang="en-US" sz="1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51ED67-BF26-4DC1-BE46-392948F7CCAF}"/>
              </a:ext>
            </a:extLst>
          </p:cNvPr>
          <p:cNvSpPr/>
          <p:nvPr/>
        </p:nvSpPr>
        <p:spPr>
          <a:xfrm>
            <a:off x="5911686" y="4161294"/>
            <a:ext cx="2509024" cy="196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Facility Condition Assessment (FCA) Program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Implementation of $200+ million in deferred 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maintenance and repairs</a:t>
            </a:r>
          </a:p>
          <a:p>
            <a:pPr algn="ctr"/>
            <a:endParaRPr lang="en-US" sz="1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1D4047-9C50-4A9F-A44D-732E5FF41708}"/>
              </a:ext>
            </a:extLst>
          </p:cNvPr>
          <p:cNvSpPr/>
          <p:nvPr/>
        </p:nvSpPr>
        <p:spPr>
          <a:xfrm>
            <a:off x="3242428" y="4161294"/>
            <a:ext cx="2509024" cy="196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Capital </a:t>
            </a:r>
          </a:p>
          <a:p>
            <a:pPr algn="ctr">
              <a:lnSpc>
                <a:spcPts val="1800"/>
              </a:lnSpc>
            </a:pPr>
            <a:r>
              <a:rPr lang="en-US" sz="20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Program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Burke Rehabilitation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Presidio Lifts &amp; Scott Lifts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1200 15</a:t>
            </a:r>
            <a:r>
              <a:rPr lang="en-US" sz="1400" baseline="30000">
                <a:latin typeface="Graphein Pro Light" panose="020B0402020204020204" pitchFamily="34" charset="0"/>
                <a:cs typeface="Graphein Pro Light" panose="020B0402020204020204" pitchFamily="34" charset="0"/>
              </a:rPr>
              <a:t>th</a:t>
            </a: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 Street PCO HQ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Station Escalators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Operator Restrooms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E3301C-4AC5-4E0B-AF36-7E18CB147BCE}"/>
              </a:ext>
            </a:extLst>
          </p:cNvPr>
          <p:cNvSpPr/>
          <p:nvPr/>
        </p:nvSpPr>
        <p:spPr>
          <a:xfrm>
            <a:off x="573170" y="4161294"/>
            <a:ext cx="2509024" cy="196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Joint-Development</a:t>
            </a:r>
          </a:p>
          <a:p>
            <a:pPr algn="ctr">
              <a:lnSpc>
                <a:spcPts val="1800"/>
              </a:lnSpc>
            </a:pPr>
            <a:r>
              <a:rPr lang="en-US" sz="20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Program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4th and Folsom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Parking Garages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Surface Parking Lots</a:t>
            </a:r>
          </a:p>
          <a:p>
            <a:pPr algn="ctr"/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Yard Modernization</a:t>
            </a:r>
          </a:p>
          <a:p>
            <a:pPr algn="ctr"/>
            <a:endParaRPr lang="en-US" sz="1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6152AA-CB44-4135-8739-B8F62E0698E2}"/>
              </a:ext>
            </a:extLst>
          </p:cNvPr>
          <p:cNvSpPr txBox="1">
            <a:spLocks/>
          </p:cNvSpPr>
          <p:nvPr/>
        </p:nvSpPr>
        <p:spPr>
          <a:xfrm>
            <a:off x="139626" y="1224658"/>
            <a:ext cx="8539692" cy="795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200" b="1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Core programs and initiatives </a:t>
            </a:r>
          </a:p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currently include the following.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6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 algn="ctr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D327B3-9B6C-26C7-6548-397ACF06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Building Progress Program overview cont’d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59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82575" y="365127"/>
            <a:ext cx="8232775" cy="945514"/>
          </a:xfrm>
        </p:spPr>
        <p:txBody>
          <a:bodyPr>
            <a:noAutofit/>
          </a:bodyPr>
          <a:lstStyle/>
          <a:p>
            <a:r>
              <a:rPr lang="en-US" sz="1800"/>
              <a:t>BUILDING </a:t>
            </a:r>
            <a:r>
              <a:rPr lang="en-US" sz="1800" b="0"/>
              <a:t>PROGRESS</a:t>
            </a:r>
            <a:br>
              <a:rPr lang="en-US" sz="2400"/>
            </a:br>
            <a:r>
              <a:rPr lang="en-US" sz="2400"/>
              <a:t>2017 Facilities Framework (PLAN)</a:t>
            </a:r>
          </a:p>
        </p:txBody>
      </p:sp>
      <p:pic>
        <p:nvPicPr>
          <p:cNvPr id="7" name="Picture 6" descr="2017 SFMTA Facilities Framework">
            <a:extLst>
              <a:ext uri="{FF2B5EF4-FFF2-40B4-BE49-F238E27FC236}">
                <a16:creationId xmlns:a16="http://schemas.microsoft.com/office/drawing/2014/main" id="{C4D30720-7A8D-1E8F-88DB-F9C4B9905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0" y="1264160"/>
            <a:ext cx="3093038" cy="2385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14D146-F8CB-E77D-7D63-C53BF6B73C51}"/>
              </a:ext>
            </a:extLst>
          </p:cNvPr>
          <p:cNvSpPr txBox="1"/>
          <p:nvPr/>
        </p:nvSpPr>
        <p:spPr>
          <a:xfrm>
            <a:off x="317362" y="3831152"/>
            <a:ext cx="40510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Facility Condition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Fleet Requirement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Organizational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Alternatives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Corrective Maintenance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Preventative Maintenance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15-Year Capital Program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637FF5-A107-F893-C6AC-86295E8504A4}"/>
              </a:ext>
            </a:extLst>
          </p:cNvPr>
          <p:cNvSpPr txBox="1"/>
          <p:nvPr/>
        </p:nvSpPr>
        <p:spPr>
          <a:xfrm>
            <a:off x="303841" y="5817090"/>
            <a:ext cx="4242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Link: </a:t>
            </a: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  <a:hlinkClick r:id="rId3"/>
              </a:rPr>
              <a:t>2017 SFMTA Facilities Framework</a:t>
            </a:r>
            <a:endParaRPr lang="en-US" sz="1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CED6F-24C6-5C47-5C63-00072995D9D4}"/>
              </a:ext>
            </a:extLst>
          </p:cNvPr>
          <p:cNvSpPr txBox="1"/>
          <p:nvPr/>
        </p:nvSpPr>
        <p:spPr>
          <a:xfrm>
            <a:off x="3783419" y="1022328"/>
            <a:ext cx="5284927" cy="663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chemeClr val="tx1">
                  <a:lumMod val="50000"/>
                </a:schemeClr>
              </a:solidFill>
              <a:latin typeface="Graphein Pro Light" panose="020B0402020204020204" pitchFamily="34" charset="0"/>
              <a:ea typeface="Segoe UI" panose="020B0502040204020203" pitchFamily="34" charset="0"/>
              <a:cs typeface="Graphein Pro Light" panose="020B0402020204020204" pitchFamily="34" charset="0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The Framework was a </a:t>
            </a:r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dynamic plan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for the upgrade, management, acquisition and development of the SFMTA’s buildings and grounds.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It included a </a:t>
            </a:r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flexible improvement program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to deal with facility conditions, safety, workforce satisfaction and a changing and growing transit fleet and evolving mobility needs.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Most important, the framework included </a:t>
            </a:r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costs and realistic, constrained financial scenarios</a:t>
            </a:r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400"/>
              </a:spcAft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Bef>
                <a:spcPts val="0"/>
              </a:spcBef>
              <a:spcAft>
                <a:spcPts val="400"/>
              </a:spcAft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98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82575" y="365127"/>
            <a:ext cx="8232775" cy="945514"/>
          </a:xfrm>
        </p:spPr>
        <p:txBody>
          <a:bodyPr>
            <a:noAutofit/>
          </a:bodyPr>
          <a:lstStyle/>
          <a:p>
            <a:r>
              <a:rPr lang="en-US" sz="1800"/>
              <a:t>BUILDING </a:t>
            </a:r>
            <a:r>
              <a:rPr lang="en-US" sz="1800" b="0"/>
              <a:t>PROGRESS</a:t>
            </a:r>
            <a:br>
              <a:rPr lang="en-US" sz="2400"/>
            </a:br>
            <a:r>
              <a:rPr lang="en-US" sz="2400"/>
              <a:t>Innovation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1494A8-99EC-89E9-3E40-585AD09E0ADE}"/>
              </a:ext>
            </a:extLst>
          </p:cNvPr>
          <p:cNvSpPr txBox="1">
            <a:spLocks/>
          </p:cNvSpPr>
          <p:nvPr/>
        </p:nvSpPr>
        <p:spPr>
          <a:xfrm>
            <a:off x="244815" y="1122558"/>
            <a:ext cx="8539692" cy="795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The Building Progress Program </a:t>
            </a:r>
            <a:r>
              <a:rPr lang="en-US" b="1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uses both best practice and lessons learned</a:t>
            </a:r>
            <a:r>
              <a:rPr lang="en-US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 from prior SFMTA capital initiatives to optimize project delivery.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en-US" sz="16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 algn="ctr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E05E95-DBF2-D4FE-2BB6-454F60C2B151}"/>
              </a:ext>
            </a:extLst>
          </p:cNvPr>
          <p:cNvSpPr txBox="1">
            <a:spLocks/>
          </p:cNvSpPr>
          <p:nvPr/>
        </p:nvSpPr>
        <p:spPr>
          <a:xfrm>
            <a:off x="244815" y="2280237"/>
            <a:ext cx="5303731" cy="795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Master Scheduling &amp; Sequence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Master POETS Outreach Plan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Master Multi-Departmental MOU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Master Cost Estimator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Contract Management/BAFO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Parallel Task/Initiative Management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Project Risk Management &amp; Registers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Pay-Go Financial Model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Innovative Project Delivery (P3, etc.)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Implementing Project Mgt. Oversight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en-US" sz="2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en-US" sz="2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en-US" sz="2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US" sz="2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en-US" sz="2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en-US" sz="16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 algn="ctr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732681-3C6D-7395-9774-5537092959D5}"/>
              </a:ext>
            </a:extLst>
          </p:cNvPr>
          <p:cNvSpPr/>
          <p:nvPr/>
        </p:nvSpPr>
        <p:spPr>
          <a:xfrm>
            <a:off x="4953739" y="2167184"/>
            <a:ext cx="4190259" cy="1394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Secured as needed technical support before it was needed: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WSP (Electrification)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Hatch (Urban Design)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SWCA (Environmental Review) 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ARUP (Joint-Development Advisor</a:t>
            </a:r>
            <a:r>
              <a:rPr lang="en-US" sz="1600">
                <a:latin typeface="Graphein Pro Light" panose="020B0402020204020204" pitchFamily="34" charset="0"/>
                <a:cs typeface="Graphein Pro Light" panose="020B0402020204020204" pitchFamily="34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CD362B-5225-4549-91E1-88D837EA8CDE}"/>
              </a:ext>
            </a:extLst>
          </p:cNvPr>
          <p:cNvSpPr/>
          <p:nvPr/>
        </p:nvSpPr>
        <p:spPr>
          <a:xfrm>
            <a:off x="4953740" y="3633739"/>
            <a:ext cx="4190260" cy="12312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Held 3 All-Day POETS workshops for long range outreach planning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Key Messages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Commitments to the Community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Layers of Engagement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7E89CD-E940-F012-5900-7DF6EB58613B}"/>
              </a:ext>
            </a:extLst>
          </p:cNvPr>
          <p:cNvSpPr/>
          <p:nvPr/>
        </p:nvSpPr>
        <p:spPr>
          <a:xfrm>
            <a:off x="4953739" y="4956181"/>
            <a:ext cx="4190260" cy="12312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</a:pPr>
            <a:r>
              <a:rPr lang="en-US" sz="16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Implementing various delivery models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Design Build/Finance/Maintain (DBFM) @ Potrero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Progressive Design-Build @ 1399 Marin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Early Works Construction @ Muni Metro East</a:t>
            </a:r>
          </a:p>
          <a:p>
            <a:pPr>
              <a:lnSpc>
                <a:spcPts val="1600"/>
              </a:lnSpc>
            </a:pPr>
            <a:r>
              <a:rPr lang="en-US" sz="1400">
                <a:latin typeface="Graphein Pro Light" panose="020B0402020204020204" pitchFamily="34" charset="0"/>
                <a:cs typeface="Graphein Pro Light" panose="020B0402020204020204" pitchFamily="34" charset="0"/>
              </a:rPr>
              <a:t>Sequenced Multi-Phase Construction @ Burke</a:t>
            </a:r>
          </a:p>
        </p:txBody>
      </p:sp>
    </p:spTree>
    <p:extLst>
      <p:ext uri="{BB962C8B-B14F-4D97-AF65-F5344CB8AC3E}">
        <p14:creationId xmlns:p14="http://schemas.microsoft.com/office/powerpoint/2010/main" val="574973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82575" y="365127"/>
            <a:ext cx="8232775" cy="945514"/>
          </a:xfrm>
        </p:spPr>
        <p:txBody>
          <a:bodyPr>
            <a:noAutofit/>
          </a:bodyPr>
          <a:lstStyle/>
          <a:p>
            <a:r>
              <a:rPr lang="en-US" sz="1800"/>
              <a:t>BUILDING </a:t>
            </a:r>
            <a:r>
              <a:rPr lang="en-US" sz="1800" b="0"/>
              <a:t>PROGRESS</a:t>
            </a:r>
            <a:br>
              <a:rPr lang="en-US" sz="2400"/>
            </a:br>
            <a:r>
              <a:rPr lang="en-US" sz="2400"/>
              <a:t>Performance </a:t>
            </a:r>
          </a:p>
        </p:txBody>
      </p:sp>
      <p:pic>
        <p:nvPicPr>
          <p:cNvPr id="7" name="Graphic 6" descr="Tools outline">
            <a:extLst>
              <a:ext uri="{FF2B5EF4-FFF2-40B4-BE49-F238E27FC236}">
                <a16:creationId xmlns:a16="http://schemas.microsoft.com/office/drawing/2014/main" id="{D9CB6866-92D1-EB79-A213-B72A5FA78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47473">
            <a:off x="2546799" y="1147432"/>
            <a:ext cx="914400" cy="914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E94B59-1486-1EA3-86C9-A8676D722382}"/>
              </a:ext>
            </a:extLst>
          </p:cNvPr>
          <p:cNvSpPr/>
          <p:nvPr/>
        </p:nvSpPr>
        <p:spPr>
          <a:xfrm>
            <a:off x="2915221" y="1516813"/>
            <a:ext cx="1210833" cy="1188892"/>
          </a:xfrm>
          <a:prstGeom prst="ellipse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/>
              <a:t>$8.2</a:t>
            </a:r>
            <a:r>
              <a:rPr lang="en-US" b="1"/>
              <a:t> </a:t>
            </a:r>
            <a:r>
              <a:rPr lang="en-US" sz="1200" b="1"/>
              <a:t>million</a:t>
            </a:r>
          </a:p>
          <a:p>
            <a:pPr algn="ctr"/>
            <a:r>
              <a:rPr lang="en-US" sz="1200" b="1"/>
              <a:t>Repairs</a:t>
            </a:r>
            <a:endParaRPr 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3E145B-0873-7ACE-34C3-A6DB8933EF49}"/>
              </a:ext>
            </a:extLst>
          </p:cNvPr>
          <p:cNvSpPr txBox="1"/>
          <p:nvPr/>
        </p:nvSpPr>
        <p:spPr>
          <a:xfrm>
            <a:off x="3916476" y="1472497"/>
            <a:ext cx="247048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Restroom</a:t>
            </a:r>
            <a:r>
              <a:rPr lang="en-US" sz="1400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 Refresh Campaign</a:t>
            </a:r>
          </a:p>
          <a:p>
            <a:pPr>
              <a:lnSpc>
                <a:spcPts val="1400"/>
              </a:lnSpc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4127B-0A0B-C8BB-67F8-7F53B569C413}"/>
              </a:ext>
            </a:extLst>
          </p:cNvPr>
          <p:cNvSpPr txBox="1"/>
          <p:nvPr/>
        </p:nvSpPr>
        <p:spPr>
          <a:xfrm>
            <a:off x="4089514" y="1765145"/>
            <a:ext cx="247048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HVAC</a:t>
            </a:r>
            <a:r>
              <a:rPr lang="en-US" sz="1400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 Campaign</a:t>
            </a:r>
          </a:p>
          <a:p>
            <a:pPr>
              <a:lnSpc>
                <a:spcPts val="1400"/>
              </a:lnSpc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370AA8-2C2D-3190-FBBA-C521F16313AE}"/>
              </a:ext>
            </a:extLst>
          </p:cNvPr>
          <p:cNvSpPr txBox="1"/>
          <p:nvPr/>
        </p:nvSpPr>
        <p:spPr>
          <a:xfrm>
            <a:off x="4169256" y="2093768"/>
            <a:ext cx="247048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Breakroom</a:t>
            </a:r>
            <a:r>
              <a:rPr lang="en-US" sz="1400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 Campaign</a:t>
            </a:r>
          </a:p>
          <a:p>
            <a:pPr>
              <a:lnSpc>
                <a:spcPts val="1400"/>
              </a:lnSpc>
            </a:pPr>
            <a:endParaRPr lang="en-US" sz="1400">
              <a:solidFill>
                <a:srgbClr val="000000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pic>
        <p:nvPicPr>
          <p:cNvPr id="18" name="Graphic 17" descr="Escalator Up outline">
            <a:extLst>
              <a:ext uri="{FF2B5EF4-FFF2-40B4-BE49-F238E27FC236}">
                <a16:creationId xmlns:a16="http://schemas.microsoft.com/office/drawing/2014/main" id="{0CE2F7BE-BE5A-641B-4CC3-D965E1933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2709" y="291518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E3C927-7DA7-9938-E91E-530AA5F228CB}"/>
              </a:ext>
            </a:extLst>
          </p:cNvPr>
          <p:cNvSpPr txBox="1"/>
          <p:nvPr/>
        </p:nvSpPr>
        <p:spPr>
          <a:xfrm>
            <a:off x="4592917" y="2930611"/>
            <a:ext cx="121083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Rebuilt</a:t>
            </a: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 at: </a:t>
            </a:r>
          </a:p>
          <a:p>
            <a:pPr>
              <a:lnSpc>
                <a:spcPts val="1400"/>
              </a:lnSpc>
            </a:pP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Montgomery </a:t>
            </a:r>
          </a:p>
          <a:p>
            <a:pPr>
              <a:lnSpc>
                <a:spcPts val="1400"/>
              </a:lnSpc>
            </a:pP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Powell </a:t>
            </a:r>
          </a:p>
          <a:p>
            <a:pPr>
              <a:lnSpc>
                <a:spcPts val="1400"/>
              </a:lnSpc>
            </a:pPr>
            <a:r>
              <a:rPr lang="en-US" sz="1400" b="0" i="0" err="1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Hallidie</a:t>
            </a: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 Plaza </a:t>
            </a:r>
          </a:p>
          <a:p>
            <a:pPr>
              <a:lnSpc>
                <a:spcPts val="1400"/>
              </a:lnSpc>
            </a:pP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Civic Center </a:t>
            </a:r>
          </a:p>
          <a:p>
            <a:pPr>
              <a:lnSpc>
                <a:spcPts val="1400"/>
              </a:lnSpc>
            </a:pP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Van Ness </a:t>
            </a:r>
          </a:p>
          <a:p>
            <a:pPr>
              <a:lnSpc>
                <a:spcPts val="1400"/>
              </a:lnSpc>
            </a:pP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Church  </a:t>
            </a:r>
          </a:p>
          <a:p>
            <a:pPr>
              <a:lnSpc>
                <a:spcPts val="1400"/>
              </a:lnSpc>
            </a:pP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Castro</a:t>
            </a:r>
            <a:endParaRPr lang="en-US" sz="1400">
              <a:solidFill>
                <a:srgbClr val="000000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B9F2348-E4EC-3F55-560A-7750257B8B9B}"/>
              </a:ext>
            </a:extLst>
          </p:cNvPr>
          <p:cNvSpPr/>
          <p:nvPr/>
        </p:nvSpPr>
        <p:spPr>
          <a:xfrm>
            <a:off x="3382084" y="3103098"/>
            <a:ext cx="1210833" cy="1188892"/>
          </a:xfrm>
          <a:prstGeom prst="ellipse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/>
              <a:t>17</a:t>
            </a:r>
            <a:endParaRPr lang="en-US" sz="1200" b="1"/>
          </a:p>
          <a:p>
            <a:pPr algn="ctr"/>
            <a:r>
              <a:rPr lang="en-US" sz="1200" b="1"/>
              <a:t>Escalators</a:t>
            </a:r>
            <a:endParaRPr lang="en-US" b="1"/>
          </a:p>
        </p:txBody>
      </p:sp>
      <p:grpSp>
        <p:nvGrpSpPr>
          <p:cNvPr id="19" name="Group 18" descr="interior view of a bus facility">
            <a:extLst>
              <a:ext uri="{FF2B5EF4-FFF2-40B4-BE49-F238E27FC236}">
                <a16:creationId xmlns:a16="http://schemas.microsoft.com/office/drawing/2014/main" id="{5066D301-76B3-2FE3-5FA9-F66D87F9DDD5}"/>
              </a:ext>
            </a:extLst>
          </p:cNvPr>
          <p:cNvGrpSpPr/>
          <p:nvPr/>
        </p:nvGrpSpPr>
        <p:grpSpPr>
          <a:xfrm>
            <a:off x="6022399" y="345000"/>
            <a:ext cx="3592541" cy="2137095"/>
            <a:chOff x="4975044" y="741722"/>
            <a:chExt cx="3592541" cy="2137095"/>
          </a:xfrm>
        </p:grpSpPr>
        <p:pic>
          <p:nvPicPr>
            <p:cNvPr id="26" name="Graphic 25" descr="Modern architecture outline">
              <a:extLst>
                <a:ext uri="{FF2B5EF4-FFF2-40B4-BE49-F238E27FC236}">
                  <a16:creationId xmlns:a16="http://schemas.microsoft.com/office/drawing/2014/main" id="{D1FE96D1-1CE1-CCEB-AE22-63307C0E0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75044" y="741722"/>
              <a:ext cx="1210833" cy="121083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CEDBFD6-913C-679B-0C6D-732910202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112" y="1231683"/>
              <a:ext cx="2329473" cy="1647134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0AEA7AC-1B5E-7C5A-EE6F-4B474EB602D4}"/>
                </a:ext>
              </a:extLst>
            </p:cNvPr>
            <p:cNvSpPr/>
            <p:nvPr/>
          </p:nvSpPr>
          <p:spPr>
            <a:xfrm>
              <a:off x="5396485" y="1216848"/>
              <a:ext cx="1557150" cy="1589912"/>
            </a:xfrm>
            <a:prstGeom prst="ellipse">
              <a:avLst/>
            </a:prstGeom>
            <a:solidFill>
              <a:srgbClr val="0070C0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err="1"/>
                <a:t>Islais</a:t>
              </a:r>
              <a:r>
                <a:rPr lang="en-US" sz="2400" b="1"/>
                <a:t> Creek</a:t>
              </a:r>
              <a:endParaRPr lang="en-US" sz="1100" b="1"/>
            </a:p>
            <a:p>
              <a:pPr algn="ctr"/>
              <a:r>
                <a:rPr lang="en-US" sz="1200" b="1"/>
                <a:t>Completed</a:t>
              </a:r>
              <a:endParaRPr lang="en-US" b="1"/>
            </a:p>
          </p:txBody>
        </p:sp>
      </p:grpSp>
      <p:grpSp>
        <p:nvGrpSpPr>
          <p:cNvPr id="21" name="Group 20" descr="interior view of a bus maintenance facility">
            <a:extLst>
              <a:ext uri="{FF2B5EF4-FFF2-40B4-BE49-F238E27FC236}">
                <a16:creationId xmlns:a16="http://schemas.microsoft.com/office/drawing/2014/main" id="{02B6C4B6-AB85-7483-A84B-410C001C0B93}"/>
              </a:ext>
            </a:extLst>
          </p:cNvPr>
          <p:cNvGrpSpPr/>
          <p:nvPr/>
        </p:nvGrpSpPr>
        <p:grpSpPr>
          <a:xfrm>
            <a:off x="5676154" y="2223324"/>
            <a:ext cx="3442500" cy="2088891"/>
            <a:chOff x="4862006" y="3224116"/>
            <a:chExt cx="3442500" cy="208889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7E363D6-A069-1BCB-EB9B-4FF479A7F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2839" y="3722162"/>
              <a:ext cx="2231667" cy="159084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DA73C3-22F9-6C86-8861-713E61D44B84}"/>
                </a:ext>
              </a:extLst>
            </p:cNvPr>
            <p:cNvSpPr/>
            <p:nvPr/>
          </p:nvSpPr>
          <p:spPr>
            <a:xfrm>
              <a:off x="5333762" y="3685665"/>
              <a:ext cx="1557150" cy="1589912"/>
            </a:xfrm>
            <a:prstGeom prst="ellipse">
              <a:avLst/>
            </a:prstGeom>
            <a:solidFill>
              <a:srgbClr val="0070C0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/>
                <a:t>Burke</a:t>
              </a:r>
              <a:endParaRPr lang="en-US" sz="1100" b="1"/>
            </a:p>
            <a:p>
              <a:pPr algn="ctr"/>
              <a:r>
                <a:rPr lang="en-US" sz="1200" b="1"/>
                <a:t>Completed</a:t>
              </a:r>
              <a:endParaRPr lang="en-US" b="1"/>
            </a:p>
          </p:txBody>
        </p:sp>
        <p:pic>
          <p:nvPicPr>
            <p:cNvPr id="8" name="Graphic 7" descr="Modern architecture outline">
              <a:extLst>
                <a:ext uri="{FF2B5EF4-FFF2-40B4-BE49-F238E27FC236}">
                  <a16:creationId xmlns:a16="http://schemas.microsoft.com/office/drawing/2014/main" id="{27920AA5-5CBF-0FB1-D036-B7200D2D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62006" y="3224116"/>
              <a:ext cx="1210833" cy="1210833"/>
            </a:xfrm>
            <a:prstGeom prst="rect">
              <a:avLst/>
            </a:prstGeom>
          </p:spPr>
        </p:pic>
      </p:grpSp>
      <p:grpSp>
        <p:nvGrpSpPr>
          <p:cNvPr id="20" name="Group 19" descr="building exterior">
            <a:extLst>
              <a:ext uri="{FF2B5EF4-FFF2-40B4-BE49-F238E27FC236}">
                <a16:creationId xmlns:a16="http://schemas.microsoft.com/office/drawing/2014/main" id="{57C8E4B0-C213-78AB-7A12-2739C1A35DDD}"/>
              </a:ext>
            </a:extLst>
          </p:cNvPr>
          <p:cNvGrpSpPr/>
          <p:nvPr/>
        </p:nvGrpSpPr>
        <p:grpSpPr>
          <a:xfrm>
            <a:off x="6062692" y="4255994"/>
            <a:ext cx="3115891" cy="2100490"/>
            <a:chOff x="2005214" y="4276077"/>
            <a:chExt cx="3115891" cy="21004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F347BA-7C0A-CC28-58D9-2F0C471FF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9438" y="4798744"/>
              <a:ext cx="2231667" cy="1577823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6602F2-7971-4E4A-733E-BE2F4045945F}"/>
                </a:ext>
              </a:extLst>
            </p:cNvPr>
            <p:cNvSpPr/>
            <p:nvPr/>
          </p:nvSpPr>
          <p:spPr>
            <a:xfrm>
              <a:off x="2476970" y="4737626"/>
              <a:ext cx="1557150" cy="1589912"/>
            </a:xfrm>
            <a:prstGeom prst="ellipse">
              <a:avLst/>
            </a:prstGeom>
            <a:solidFill>
              <a:srgbClr val="0070C0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/>
                <a:t>Bancroft</a:t>
              </a:r>
              <a:endParaRPr lang="en-US" sz="1050" b="1"/>
            </a:p>
            <a:p>
              <a:pPr algn="ctr"/>
              <a:r>
                <a:rPr lang="en-US" sz="1200" b="1"/>
                <a:t>Completed</a:t>
              </a:r>
              <a:endParaRPr lang="en-US" b="1"/>
            </a:p>
          </p:txBody>
        </p:sp>
        <p:pic>
          <p:nvPicPr>
            <p:cNvPr id="17" name="Graphic 16" descr="Modern architecture outline">
              <a:extLst>
                <a:ext uri="{FF2B5EF4-FFF2-40B4-BE49-F238E27FC236}">
                  <a16:creationId xmlns:a16="http://schemas.microsoft.com/office/drawing/2014/main" id="{AA2D8D7B-1C20-2820-1457-CA836B1B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05214" y="4276077"/>
              <a:ext cx="1210833" cy="121083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AD6014F-9F16-ACAC-4453-4895371447B3}"/>
              </a:ext>
            </a:extLst>
          </p:cNvPr>
          <p:cNvSpPr txBox="1"/>
          <p:nvPr/>
        </p:nvSpPr>
        <p:spPr>
          <a:xfrm>
            <a:off x="4912880" y="4804380"/>
            <a:ext cx="121083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rgbClr val="232325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New operator convenience facilities</a:t>
            </a:r>
            <a:r>
              <a:rPr lang="en-US" sz="1400" b="0" i="0">
                <a:solidFill>
                  <a:srgbClr val="232325"/>
                </a:solidFill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 at</a:t>
            </a:r>
            <a:r>
              <a:rPr lang="en-US" sz="1400">
                <a:solidFill>
                  <a:srgbClr val="232325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 various terminal locations</a:t>
            </a:r>
            <a:endParaRPr lang="en-US" sz="1400" b="0" i="0">
              <a:solidFill>
                <a:srgbClr val="232325"/>
              </a:solidFill>
              <a:effectLst/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>
              <a:lnSpc>
                <a:spcPts val="1400"/>
              </a:lnSpc>
            </a:pPr>
            <a:endParaRPr lang="en-US" sz="1400" b="0" i="0">
              <a:solidFill>
                <a:srgbClr val="232325"/>
              </a:solidFill>
              <a:effectLst/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226829D-1589-F1AD-477B-285F44FF548C}"/>
              </a:ext>
            </a:extLst>
          </p:cNvPr>
          <p:cNvSpPr/>
          <p:nvPr/>
        </p:nvSpPr>
        <p:spPr>
          <a:xfrm>
            <a:off x="3723313" y="4923702"/>
            <a:ext cx="1210833" cy="1188892"/>
          </a:xfrm>
          <a:prstGeom prst="ellipse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/>
              <a:t>14</a:t>
            </a:r>
            <a:endParaRPr lang="en-US" sz="1200" b="1"/>
          </a:p>
          <a:p>
            <a:pPr algn="ctr"/>
            <a:r>
              <a:rPr lang="en-US" sz="1200" b="1"/>
              <a:t>Operator Restrooms</a:t>
            </a:r>
            <a:endParaRPr lang="en-US" b="1"/>
          </a:p>
        </p:txBody>
      </p:sp>
      <p:pic>
        <p:nvPicPr>
          <p:cNvPr id="31" name="Graphic 30" descr="Home outline">
            <a:extLst>
              <a:ext uri="{FF2B5EF4-FFF2-40B4-BE49-F238E27FC236}">
                <a16:creationId xmlns:a16="http://schemas.microsoft.com/office/drawing/2014/main" id="{C0241BEF-D703-F06F-B0D5-5AD3D904A9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38434" y="4651990"/>
            <a:ext cx="914400" cy="914400"/>
          </a:xfrm>
          <a:prstGeom prst="rect">
            <a:avLst/>
          </a:prstGeom>
        </p:spPr>
      </p:pic>
      <p:pic>
        <p:nvPicPr>
          <p:cNvPr id="33" name="Graphic 32" descr="Blueprint with solid fill">
            <a:extLst>
              <a:ext uri="{FF2B5EF4-FFF2-40B4-BE49-F238E27FC236}">
                <a16:creationId xmlns:a16="http://schemas.microsoft.com/office/drawing/2014/main" id="{35456EFF-14B0-AA21-291E-F3E417DE71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5048" y="4567379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474976-5C37-099B-3CC6-81F0654A1D83}"/>
              </a:ext>
            </a:extLst>
          </p:cNvPr>
          <p:cNvSpPr txBox="1"/>
          <p:nvPr/>
        </p:nvSpPr>
        <p:spPr>
          <a:xfrm>
            <a:off x="1781883" y="4722045"/>
            <a:ext cx="15519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Potrero Modernization</a:t>
            </a:r>
            <a:r>
              <a:rPr lang="en-US" sz="1400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: Draft EIR Complete; Special Legislation; P3 RFQ/RFP Released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9053850-0151-0E16-544C-872EAFADADA9}"/>
              </a:ext>
            </a:extLst>
          </p:cNvPr>
          <p:cNvSpPr/>
          <p:nvPr/>
        </p:nvSpPr>
        <p:spPr>
          <a:xfrm>
            <a:off x="580014" y="4603408"/>
            <a:ext cx="1210833" cy="1188892"/>
          </a:xfrm>
          <a:prstGeom prst="ellipse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/>
              <a:t>Potrero</a:t>
            </a:r>
            <a:r>
              <a:rPr lang="en-US" sz="1200" b="1"/>
              <a:t> </a:t>
            </a:r>
            <a:endParaRPr lang="en-US" b="1"/>
          </a:p>
        </p:txBody>
      </p:sp>
      <p:pic>
        <p:nvPicPr>
          <p:cNvPr id="36" name="Graphic 35" descr="Blueprint with solid fill">
            <a:extLst>
              <a:ext uri="{FF2B5EF4-FFF2-40B4-BE49-F238E27FC236}">
                <a16:creationId xmlns:a16="http://schemas.microsoft.com/office/drawing/2014/main" id="{4393085A-C762-444B-3E83-23F252A8B7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7841" y="3039833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21FBFA7-1817-711B-B862-E674FF05B845}"/>
              </a:ext>
            </a:extLst>
          </p:cNvPr>
          <p:cNvSpPr txBox="1"/>
          <p:nvPr/>
        </p:nvSpPr>
        <p:spPr>
          <a:xfrm>
            <a:off x="1604676" y="3194499"/>
            <a:ext cx="13498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Muni Metro East Expansion</a:t>
            </a:r>
            <a:r>
              <a:rPr lang="en-US" sz="1400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: Environmentally Cleared; 100% designed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EE5DF6-93CB-A850-9323-B97B33E89599}"/>
              </a:ext>
            </a:extLst>
          </p:cNvPr>
          <p:cNvSpPr/>
          <p:nvPr/>
        </p:nvSpPr>
        <p:spPr>
          <a:xfrm>
            <a:off x="402807" y="3075862"/>
            <a:ext cx="1210833" cy="1188892"/>
          </a:xfrm>
          <a:prstGeom prst="ellipse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/>
              <a:t>MME</a:t>
            </a:r>
            <a:endParaRPr lang="en-US" b="1"/>
          </a:p>
        </p:txBody>
      </p:sp>
      <p:pic>
        <p:nvPicPr>
          <p:cNvPr id="39" name="Graphic 38" descr="Blueprint with solid fill">
            <a:extLst>
              <a:ext uri="{FF2B5EF4-FFF2-40B4-BE49-F238E27FC236}">
                <a16:creationId xmlns:a16="http://schemas.microsoft.com/office/drawing/2014/main" id="{98D81CE7-B9C5-7253-244A-EAD8FE4DBB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456" y="1471079"/>
            <a:ext cx="914400" cy="91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78FBEBE-667B-D5D7-EA8F-28D809966CE8}"/>
              </a:ext>
            </a:extLst>
          </p:cNvPr>
          <p:cNvSpPr txBox="1"/>
          <p:nvPr/>
        </p:nvSpPr>
        <p:spPr>
          <a:xfrm>
            <a:off x="1499292" y="1625745"/>
            <a:ext cx="12661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1200 15</a:t>
            </a:r>
            <a:r>
              <a:rPr lang="en-US" sz="1400" b="1" baseline="30000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th</a:t>
            </a:r>
            <a:r>
              <a:rPr lang="en-US" sz="1400" b="1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 Street: </a:t>
            </a:r>
            <a:r>
              <a:rPr lang="en-US" sz="1400">
                <a:solidFill>
                  <a:srgbClr val="000000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Transferred property from GSA; began design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421AB1-FCC0-59E6-AFC6-7063503F9D9F}"/>
              </a:ext>
            </a:extLst>
          </p:cNvPr>
          <p:cNvSpPr/>
          <p:nvPr/>
        </p:nvSpPr>
        <p:spPr>
          <a:xfrm>
            <a:off x="297422" y="1507108"/>
            <a:ext cx="1210833" cy="1188892"/>
          </a:xfrm>
          <a:prstGeom prst="ellipse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/>
              <a:t>PCO </a:t>
            </a:r>
          </a:p>
          <a:p>
            <a:pPr algn="ctr"/>
            <a:r>
              <a:rPr lang="en-US" sz="1600" b="1"/>
              <a:t>HQ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9041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463" y="193928"/>
            <a:ext cx="63341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>
                <a:solidFill>
                  <a:srgbClr val="FFFFFF"/>
                </a:solidFill>
              </a:rPr>
              <a:t>Facilities </a:t>
            </a:r>
            <a:r>
              <a:rPr sz="2000" spc="-5">
                <a:solidFill>
                  <a:srgbClr val="FFFFFF"/>
                </a:solidFill>
              </a:rPr>
              <a:t>Condition </a:t>
            </a:r>
            <a:r>
              <a:rPr sz="2000" spc="-10">
                <a:solidFill>
                  <a:srgbClr val="FFFFFF"/>
                </a:solidFill>
              </a:rPr>
              <a:t>Assessment/State </a:t>
            </a:r>
            <a:r>
              <a:rPr sz="2000" spc="-20">
                <a:solidFill>
                  <a:srgbClr val="FFFFFF"/>
                </a:solidFill>
              </a:rPr>
              <a:t>of </a:t>
            </a:r>
            <a:r>
              <a:rPr sz="2000">
                <a:solidFill>
                  <a:srgbClr val="FFFFFF"/>
                </a:solidFill>
              </a:rPr>
              <a:t>Good</a:t>
            </a:r>
            <a:r>
              <a:rPr sz="2000" spc="25">
                <a:solidFill>
                  <a:srgbClr val="FFFFFF"/>
                </a:solidFill>
              </a:rPr>
              <a:t> </a:t>
            </a:r>
            <a:r>
              <a:rPr sz="2000" spc="-15">
                <a:solidFill>
                  <a:srgbClr val="FFFFFF"/>
                </a:solidFill>
              </a:rPr>
              <a:t>Repair</a:t>
            </a:r>
            <a:endParaRPr sz="200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82575" y="339726"/>
            <a:ext cx="8232775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 panose="020B0402020204020204" pitchFamily="34" charset="0"/>
                <a:ea typeface="+mj-ea"/>
                <a:cs typeface="Graphein Pro Light" panose="020B0402020204020204" pitchFamily="34" charset="0"/>
              </a:rPr>
              <a:t>BUILDING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 panose="020B0402020204020204" pitchFamily="34" charset="0"/>
                <a:ea typeface="+mj-ea"/>
                <a:cs typeface="Graphein Pro Light" panose="020B0402020204020204" pitchFamily="34" charset="0"/>
              </a:rPr>
              <a:t>PROGRESS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 panose="020B0402020204020204" pitchFamily="34" charset="0"/>
                <a:ea typeface="+mj-ea"/>
                <a:cs typeface="Graphein Pro Light" panose="020B0402020204020204" pitchFamily="34" charset="0"/>
              </a:rPr>
              <a:t> 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 panose="020B0402020204020204" pitchFamily="34" charset="0"/>
                <a:ea typeface="+mj-ea"/>
                <a:cs typeface="Graphein Pro Light" panose="020B0402020204020204" pitchFamily="34" charset="0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 panose="020B0402020204020204" pitchFamily="34" charset="0"/>
                <a:ea typeface="+mj-ea"/>
                <a:cs typeface="Graphein Pro Light" panose="020B0402020204020204" pitchFamily="34" charset="0"/>
              </a:rPr>
              <a:t>2016 Facilities Condition Assessment (FCA Program/FIX)</a:t>
            </a:r>
          </a:p>
        </p:txBody>
      </p:sp>
      <p:pic>
        <p:nvPicPr>
          <p:cNvPr id="10" name="Picture 9" descr="map of San Francisco showing locations of SFMTA facilities">
            <a:extLst>
              <a:ext uri="{FF2B5EF4-FFF2-40B4-BE49-F238E27FC236}">
                <a16:creationId xmlns:a16="http://schemas.microsoft.com/office/drawing/2014/main" id="{39083D8E-FD9A-0A61-5BA3-AB743906D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3" y="1136650"/>
            <a:ext cx="6400800" cy="53457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865E85-9FA2-076B-43F8-F8047E029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43650" y="4001869"/>
            <a:ext cx="66675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6504EE-ECAB-7710-AA99-1AC084761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200" y="1098510"/>
            <a:ext cx="2486025" cy="373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A24AB1-7579-FC44-61B8-DC56110081DE}"/>
              </a:ext>
            </a:extLst>
          </p:cNvPr>
          <p:cNvSpPr/>
          <p:nvPr/>
        </p:nvSpPr>
        <p:spPr>
          <a:xfrm>
            <a:off x="5864803" y="2639421"/>
            <a:ext cx="43434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tabLst>
                <a:tab pos="682625" algn="l"/>
              </a:tabLst>
              <a:defRPr/>
            </a:pPr>
            <a:r>
              <a:rPr lang="en-US" sz="1400" b="1">
                <a:solidFill>
                  <a:srgbClr val="F0433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Red:	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 Facilities/Rail Facilities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tabLst>
                <a:tab pos="682625" algn="l"/>
              </a:tabLst>
              <a:defRPr/>
            </a:pPr>
            <a:r>
              <a:rPr lang="en-US" sz="1400" b="1">
                <a:solidFill>
                  <a:srgbClr val="AAD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Green: 	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Streets Facilities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tabLst>
                <a:tab pos="682625" algn="l"/>
              </a:tabLst>
              <a:defRPr/>
            </a:pPr>
            <a:r>
              <a:rPr lang="en-US" sz="1400" b="1">
                <a:solidFill>
                  <a:srgbClr val="61B3E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Blue: 	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 Facilities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A79107-1F54-361D-DB09-D6F67D27F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6808" y="4701908"/>
            <a:ext cx="66675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25967-15C8-1B9F-879F-EE732BC8A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6783" y="5650653"/>
            <a:ext cx="666750" cy="186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B85DF2-35CD-D829-AFAD-02828AFCD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241" y="980876"/>
            <a:ext cx="242791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7A01B-D4F9-2F25-8BB8-E9209B6AE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416" y="1000765"/>
            <a:ext cx="1318782" cy="118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2FA44A-8C5B-59EE-1FE3-972FDBDB48C8}"/>
              </a:ext>
            </a:extLst>
          </p:cNvPr>
          <p:cNvSpPr/>
          <p:nvPr/>
        </p:nvSpPr>
        <p:spPr>
          <a:xfrm>
            <a:off x="941240" y="2524126"/>
            <a:ext cx="1078540" cy="1046440"/>
          </a:xfrm>
          <a:prstGeom prst="ellipse">
            <a:avLst/>
          </a:prstGeom>
          <a:solidFill>
            <a:srgbClr val="0070C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20+</a:t>
            </a:r>
          </a:p>
          <a:p>
            <a:pPr algn="ctr"/>
            <a:r>
              <a:rPr lang="en-US" sz="1200"/>
              <a:t>Facilities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11FDC11-D72B-A1FE-850B-A452D8742E81}"/>
              </a:ext>
            </a:extLst>
          </p:cNvPr>
          <p:cNvSpPr/>
          <p:nvPr/>
        </p:nvSpPr>
        <p:spPr>
          <a:xfrm>
            <a:off x="941240" y="3744958"/>
            <a:ext cx="1078540" cy="1046440"/>
          </a:xfrm>
          <a:prstGeom prst="ellipse">
            <a:avLst/>
          </a:prstGeom>
          <a:solidFill>
            <a:srgbClr val="0070C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60+</a:t>
            </a:r>
          </a:p>
          <a:p>
            <a:pPr algn="ctr"/>
            <a:r>
              <a:rPr lang="en-US" sz="1200"/>
              <a:t>Acres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3E3768-9CDD-B9AE-9EF5-5585F1791324}"/>
              </a:ext>
            </a:extLst>
          </p:cNvPr>
          <p:cNvSpPr/>
          <p:nvPr/>
        </p:nvSpPr>
        <p:spPr>
          <a:xfrm>
            <a:off x="941240" y="4992469"/>
            <a:ext cx="1078540" cy="1046440"/>
          </a:xfrm>
          <a:prstGeom prst="ellipse">
            <a:avLst/>
          </a:prstGeom>
          <a:solidFill>
            <a:srgbClr val="0070C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/>
              <a:t>2.5 m</a:t>
            </a:r>
          </a:p>
          <a:p>
            <a:pPr algn="ctr"/>
            <a:r>
              <a:rPr lang="en-US" sz="1200"/>
              <a:t>Sq. Ft. Building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7DD8DB-F502-3418-547F-79D5D03CA820}"/>
              </a:ext>
            </a:extLst>
          </p:cNvPr>
          <p:cNvSpPr/>
          <p:nvPr/>
        </p:nvSpPr>
        <p:spPr>
          <a:xfrm>
            <a:off x="5756948" y="3980112"/>
            <a:ext cx="1759719" cy="1670541"/>
          </a:xfrm>
          <a:prstGeom prst="ellipse">
            <a:avLst/>
          </a:prstGeom>
          <a:solidFill>
            <a:schemeClr val="accent3">
              <a:lumMod val="5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$60 m</a:t>
            </a:r>
          </a:p>
          <a:p>
            <a:pPr algn="ctr"/>
            <a:r>
              <a:rPr lang="en-US" sz="1200"/>
              <a:t>Corrective Maintenance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FE07F5-A086-28C3-2C98-1314FA86E369}"/>
              </a:ext>
            </a:extLst>
          </p:cNvPr>
          <p:cNvSpPr/>
          <p:nvPr/>
        </p:nvSpPr>
        <p:spPr>
          <a:xfrm>
            <a:off x="7091971" y="4539312"/>
            <a:ext cx="2052029" cy="1915976"/>
          </a:xfrm>
          <a:prstGeom prst="ellipse">
            <a:avLst/>
          </a:prstGeom>
          <a:solidFill>
            <a:schemeClr val="accent3">
              <a:lumMod val="5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$200 m</a:t>
            </a:r>
          </a:p>
          <a:p>
            <a:pPr algn="ctr"/>
            <a:r>
              <a:rPr lang="en-US" sz="1200"/>
              <a:t>Preventative Maintenance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393603-6BC4-2BF1-F710-BF5D88AE268C}"/>
              </a:ext>
            </a:extLst>
          </p:cNvPr>
          <p:cNvSpPr txBox="1">
            <a:spLocks/>
          </p:cNvSpPr>
          <p:nvPr/>
        </p:nvSpPr>
        <p:spPr>
          <a:xfrm>
            <a:off x="8791808" y="6577112"/>
            <a:ext cx="544830" cy="3765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144F6-0C2C-D04D-8184-207D780665F8}" type="slidenum">
              <a:rPr lang="en-US" sz="1100" smtClean="0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pPr/>
              <a:t>3</a:t>
            </a:fld>
            <a:endParaRPr lang="en-US" sz="1100">
              <a:solidFill>
                <a:schemeClr val="bg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784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15350" y="6523947"/>
            <a:ext cx="544830" cy="376584"/>
          </a:xfrm>
        </p:spPr>
        <p:txBody>
          <a:bodyPr/>
          <a:lstStyle/>
          <a:p>
            <a:fld id="{A35144F6-0C2C-D04D-8184-207D780665F8}" type="slidenum">
              <a:rPr lang="en-US" smtClean="0">
                <a:latin typeface="Graphein Pro Light" panose="020B0402020204020204" pitchFamily="34" charset="0"/>
                <a:cs typeface="Graphein Pro Light" panose="020B0402020204020204" pitchFamily="34" charset="0"/>
              </a:rPr>
              <a:t>4</a:t>
            </a:fld>
            <a:endParaRPr lang="en-US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82575" y="365127"/>
            <a:ext cx="8232775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BUILDING </a:t>
            </a:r>
            <a:r>
              <a:rPr lang="en-US" sz="1800" b="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PROGRESS</a:t>
            </a:r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 </a:t>
            </a:r>
          </a:p>
          <a:p>
            <a:r>
              <a:rPr lang="en-US" sz="2400">
                <a:latin typeface="Graphein Pro Light" panose="020B0402020204020204" pitchFamily="34" charset="0"/>
                <a:cs typeface="Graphein Pro Light" panose="020B0402020204020204" pitchFamily="34" charset="0"/>
              </a:rPr>
              <a:t>Modernization Program (DELIVER)</a:t>
            </a:r>
            <a:br>
              <a:rPr lang="en-US" sz="2400"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endParaRPr lang="en-US" sz="2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F49A9C-4C61-B549-A064-B17B7F2800A3}"/>
              </a:ext>
            </a:extLst>
          </p:cNvPr>
          <p:cNvSpPr txBox="1">
            <a:spLocks/>
          </p:cNvSpPr>
          <p:nvPr/>
        </p:nvSpPr>
        <p:spPr>
          <a:xfrm>
            <a:off x="122743" y="1484100"/>
            <a:ext cx="8680138" cy="9455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The </a:t>
            </a:r>
            <a:r>
              <a:rPr lang="en-US" sz="3200" b="1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Building Progress Modernization Program </a:t>
            </a:r>
          </a:p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chemeClr val="tx1">
                    <a:lumMod val="75000"/>
                  </a:schemeClr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is a $2 billion+ capital program designed to meet the current and future facility needs of the SFMTA.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6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1000">
              <a:solidFill>
                <a:schemeClr val="tx1">
                  <a:lumMod val="75000"/>
                </a:scheme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EA2BF1-F4A3-4167-8AFB-1D189D62D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57896" y="2701271"/>
            <a:ext cx="2188424" cy="218842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3D37BA-82D8-48EE-8D30-22F7BADD7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9390" y="4156729"/>
            <a:ext cx="2188424" cy="2188424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F888E9-C077-4598-BBCC-7DE0E2959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2166" y="2733566"/>
            <a:ext cx="2188424" cy="2188424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1960DF-E22E-4666-BABA-B41C82663B92}"/>
              </a:ext>
            </a:extLst>
          </p:cNvPr>
          <p:cNvSpPr txBox="1"/>
          <p:nvPr/>
        </p:nvSpPr>
        <p:spPr>
          <a:xfrm>
            <a:off x="2537835" y="3636148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Modernization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BA455-4375-41D1-A5C2-92CB2E2C10CE}"/>
              </a:ext>
            </a:extLst>
          </p:cNvPr>
          <p:cNvSpPr txBox="1"/>
          <p:nvPr/>
        </p:nvSpPr>
        <p:spPr>
          <a:xfrm>
            <a:off x="3431092" y="4870481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Joint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01138-E68D-46AA-B5CE-B5A462197FE0}"/>
              </a:ext>
            </a:extLst>
          </p:cNvPr>
          <p:cNvSpPr txBox="1"/>
          <p:nvPr/>
        </p:nvSpPr>
        <p:spPr>
          <a:xfrm>
            <a:off x="4609201" y="3636148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Electrification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6AA55B-A711-4F3F-8C72-D3576FA51917}"/>
              </a:ext>
            </a:extLst>
          </p:cNvPr>
          <p:cNvSpPr txBox="1"/>
          <p:nvPr/>
        </p:nvSpPr>
        <p:spPr>
          <a:xfrm>
            <a:off x="557270" y="2987178"/>
            <a:ext cx="1905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>
                <a:solidFill>
                  <a:srgbClr val="000000"/>
                </a:solidFill>
              </a:rPr>
              <a:t>Modernization of Muni operational workspaces and maintenance equipment for growth and resiliency.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A4EA8-BDA0-4891-84AC-DB0201A80074}"/>
              </a:ext>
            </a:extLst>
          </p:cNvPr>
          <p:cNvSpPr txBox="1"/>
          <p:nvPr/>
        </p:nvSpPr>
        <p:spPr>
          <a:xfrm>
            <a:off x="6587593" y="3073727"/>
            <a:ext cx="1757212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000000"/>
                </a:solidFill>
              </a:rPr>
              <a:t>Transformation of Muni Yards to support both the trolley fleets and expansion to Battery Electric Busses.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CD02E6-414B-4664-8E43-2A818AF6CA73}"/>
              </a:ext>
            </a:extLst>
          </p:cNvPr>
          <p:cNvSpPr txBox="1"/>
          <p:nvPr/>
        </p:nvSpPr>
        <p:spPr>
          <a:xfrm>
            <a:off x="5444942" y="5247601"/>
            <a:ext cx="240494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>
                <a:solidFill>
                  <a:srgbClr val="000000"/>
                </a:solidFill>
              </a:rPr>
              <a:t>Innovative Project delivery to finance Muni capital, maintenance and operations into the future.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E2405-4049-D1EB-3221-03B7BD8A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1400"/>
              <a:t>Modernization Program </a:t>
            </a:r>
          </a:p>
        </p:txBody>
      </p:sp>
    </p:spTree>
    <p:extLst>
      <p:ext uri="{BB962C8B-B14F-4D97-AF65-F5344CB8AC3E}">
        <p14:creationId xmlns:p14="http://schemas.microsoft.com/office/powerpoint/2010/main" val="314601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>
                <a:latin typeface="Graphein Pro Light" panose="020B0402020204020204" pitchFamily="34" charset="0"/>
                <a:cs typeface="Graphein Pro Light" panose="020B0402020204020204" pitchFamily="34" charset="0"/>
              </a:rPr>
              <a:t>5</a:t>
            </a:fld>
            <a:endParaRPr lang="en-US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82575" y="365127"/>
            <a:ext cx="8232775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BUILDING </a:t>
            </a:r>
            <a:r>
              <a:rPr lang="en-US" sz="1800" b="0">
                <a:latin typeface="Graphein Pro Light" panose="020B0402020204020204" pitchFamily="34" charset="0"/>
                <a:cs typeface="Graphein Pro Light" panose="020B0402020204020204" pitchFamily="34" charset="0"/>
              </a:rPr>
              <a:t>PROGRESS</a:t>
            </a:r>
            <a:r>
              <a:rPr lang="en-US" sz="1800">
                <a:latin typeface="Graphein Pro Light" panose="020B0402020204020204" pitchFamily="34" charset="0"/>
                <a:cs typeface="Graphein Pro Light" panose="020B0402020204020204" pitchFamily="34" charset="0"/>
              </a:rPr>
              <a:t> </a:t>
            </a:r>
          </a:p>
          <a:p>
            <a:r>
              <a:rPr lang="en-US" sz="2400">
                <a:latin typeface="Graphein Pro Light" panose="020B0402020204020204" pitchFamily="34" charset="0"/>
                <a:cs typeface="Graphein Pro Light" panose="020B0402020204020204" pitchFamily="34" charset="0"/>
              </a:rPr>
              <a:t>Modernization Program</a:t>
            </a:r>
            <a:br>
              <a:rPr lang="en-US" sz="2400"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endParaRPr lang="en-US" sz="2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pic>
        <p:nvPicPr>
          <p:cNvPr id="2" name="Picture 1" descr="composite image showing overhead diagrams of various transit facilities">
            <a:extLst>
              <a:ext uri="{FF2B5EF4-FFF2-40B4-BE49-F238E27FC236}">
                <a16:creationId xmlns:a16="http://schemas.microsoft.com/office/drawing/2014/main" id="{2A1756A6-4CA9-F2D8-1E17-C43BDB9737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767" y="1063547"/>
            <a:ext cx="9144793" cy="4730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0F1CD-E3D5-00EE-8948-DC722CB6B041}"/>
              </a:ext>
            </a:extLst>
          </p:cNvPr>
          <p:cNvSpPr txBox="1"/>
          <p:nvPr/>
        </p:nvSpPr>
        <p:spPr>
          <a:xfrm>
            <a:off x="441825" y="5803201"/>
            <a:ext cx="2168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>
                <a:solidFill>
                  <a:srgbClr val="4F5556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Project at 100%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C7C54-7435-7D4F-4C4A-592898954BB6}"/>
              </a:ext>
            </a:extLst>
          </p:cNvPr>
          <p:cNvSpPr txBox="1"/>
          <p:nvPr/>
        </p:nvSpPr>
        <p:spPr>
          <a:xfrm>
            <a:off x="2326861" y="5787810"/>
            <a:ext cx="216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>
                <a:solidFill>
                  <a:srgbClr val="446BA8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Predevelopment</a:t>
            </a:r>
          </a:p>
          <a:p>
            <a:pPr algn="ctr" defTabSz="914400"/>
            <a:r>
              <a:rPr lang="en-US" b="1">
                <a:solidFill>
                  <a:srgbClr val="446BA8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 Agreement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FDC9A-894D-6366-DECA-ABE44938F996}"/>
              </a:ext>
            </a:extLst>
          </p:cNvPr>
          <p:cNvSpPr txBox="1"/>
          <p:nvPr/>
        </p:nvSpPr>
        <p:spPr>
          <a:xfrm>
            <a:off x="4574453" y="5803200"/>
            <a:ext cx="247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>
                <a:solidFill>
                  <a:srgbClr val="4F5556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Planning/Site Programming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7A46F-6BB5-90C3-8FFF-F13A3CD057DB}"/>
              </a:ext>
            </a:extLst>
          </p:cNvPr>
          <p:cNvSpPr txBox="1"/>
          <p:nvPr/>
        </p:nvSpPr>
        <p:spPr>
          <a:xfrm>
            <a:off x="7513513" y="5803199"/>
            <a:ext cx="1012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>
                <a:solidFill>
                  <a:srgbClr val="4F5556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D7F7D-FD3A-F022-767C-CA015C802FF9}"/>
              </a:ext>
            </a:extLst>
          </p:cNvPr>
          <p:cNvSpPr txBox="1"/>
          <p:nvPr/>
        </p:nvSpPr>
        <p:spPr>
          <a:xfrm>
            <a:off x="4362789" y="1315473"/>
            <a:ext cx="2676749" cy="141849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Autofit/>
          </a:bodyPr>
          <a:lstStyle/>
          <a:p>
            <a:pPr algn="ctr" defTabSz="914400">
              <a:defRPr/>
            </a:pPr>
            <a:r>
              <a:rPr lang="en-US" b="1" kern="0">
                <a:solidFill>
                  <a:srgbClr val="0072BA">
                    <a:lumMod val="75000"/>
                  </a:srgbClr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Presidio</a:t>
            </a:r>
          </a:p>
          <a:p>
            <a:pPr defTabSz="914400">
              <a:defRPr/>
            </a:pPr>
            <a:endParaRPr lang="en-US" sz="1000" b="1" kern="0">
              <a:solidFill>
                <a:prstClr val="black"/>
              </a:solidFill>
              <a:latin typeface="Graphein Pro Light" panose="020B0402020204020204" pitchFamily="34" charset="0"/>
              <a:ea typeface="Segoe UI" panose="020B0502040204020203" pitchFamily="34" charset="0"/>
              <a:cs typeface="Graphein Pro Light" panose="020B0402020204020204" pitchFamily="34" charset="0"/>
            </a:endParaRPr>
          </a:p>
          <a:p>
            <a:pPr defTabSz="914400">
              <a:defRPr/>
            </a:pPr>
            <a:r>
              <a:rPr lang="en-US" sz="1200" kern="0">
                <a:solidFill>
                  <a:prstClr val="black"/>
                </a:solidFill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Rebuild as multi-level trolley and motor coach facility with private development adjacent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DB7D8-2F84-BA3E-BA57-1CB5F49C6E15}"/>
              </a:ext>
            </a:extLst>
          </p:cNvPr>
          <p:cNvSpPr txBox="1"/>
          <p:nvPr/>
        </p:nvSpPr>
        <p:spPr>
          <a:xfrm>
            <a:off x="7121600" y="1315473"/>
            <a:ext cx="1473768" cy="125436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46BA8"/>
                </a:solidFill>
                <a:effectLst/>
                <a:uLnTx/>
                <a:uFillTx/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Kirkland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446BA8"/>
              </a:solidFill>
              <a:effectLst/>
              <a:uLnTx/>
              <a:uFillTx/>
              <a:latin typeface="Graphein Pro Light" panose="020B0402020204020204" pitchFamily="34" charset="0"/>
              <a:ea typeface="Segoe UI" panose="020B0502040204020203" pitchFamily="34" charset="0"/>
              <a:cs typeface="Graphein Pro Light" panose="020B0402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Modernize as a new Zero Emission Bus Facility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raphein Pro Light" panose="020B0402020204020204" pitchFamily="34" charset="0"/>
              <a:ea typeface="Segoe UI" panose="020B0502040204020203" pitchFamily="34" charset="0"/>
              <a:cs typeface="Graphein Pro Light" panose="020B0402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A0D483-86EE-7506-8DEB-187CBB464F1C}"/>
              </a:ext>
            </a:extLst>
          </p:cNvPr>
          <p:cNvSpPr txBox="1"/>
          <p:nvPr/>
        </p:nvSpPr>
        <p:spPr>
          <a:xfrm>
            <a:off x="2451927" y="1315473"/>
            <a:ext cx="1828800" cy="141614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Potrero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ein Pro Light" panose="020B0402020204020204" pitchFamily="34" charset="0"/>
              <a:ea typeface="Segoe UI" panose="020B0502040204020203" pitchFamily="34" charset="0"/>
              <a:cs typeface="Graphein Pro Light" panose="020B0402020204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Rebuild as multi-level trolley and motor coach facility with private development above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0D0B2F-3755-F910-59BD-F3BAB7B62880}"/>
              </a:ext>
            </a:extLst>
          </p:cNvPr>
          <p:cNvSpPr txBox="1"/>
          <p:nvPr/>
        </p:nvSpPr>
        <p:spPr>
          <a:xfrm>
            <a:off x="423438" y="1315473"/>
            <a:ext cx="1879978" cy="141614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MME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ein Pro Light" panose="020B0402020204020204" pitchFamily="34" charset="0"/>
              <a:ea typeface="Segoe UI" panose="020B0502040204020203" pitchFamily="34" charset="0"/>
              <a:cs typeface="Graphein Pro Light" panose="020B0402020204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ein Pro Light" panose="020B0402020204020204" pitchFamily="34" charset="0"/>
                <a:ea typeface="Segoe UI" panose="020B0502040204020203" pitchFamily="34" charset="0"/>
                <a:cs typeface="Graphein Pro Light" panose="020B0402020204020204" pitchFamily="34" charset="0"/>
              </a:rPr>
              <a:t>Construct temporary bus yard to serve as swing facility during modernization projects  </a:t>
            </a:r>
          </a:p>
        </p:txBody>
      </p:sp>
      <p:pic>
        <p:nvPicPr>
          <p:cNvPr id="23" name="Picture 22" descr="a two-way arrow">
            <a:extLst>
              <a:ext uri="{FF2B5EF4-FFF2-40B4-BE49-F238E27FC236}">
                <a16:creationId xmlns:a16="http://schemas.microsoft.com/office/drawing/2014/main" id="{02447427-FCB4-DAD9-AAB6-FC1E7E1DB8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924" y="2310848"/>
            <a:ext cx="1597290" cy="4145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E83DF0-6DAB-909A-64DC-D6B80099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1400"/>
              <a:t>Modernization Program cont’d</a:t>
            </a:r>
          </a:p>
        </p:txBody>
      </p:sp>
    </p:spTree>
    <p:extLst>
      <p:ext uri="{BB962C8B-B14F-4D97-AF65-F5344CB8AC3E}">
        <p14:creationId xmlns:p14="http://schemas.microsoft.com/office/powerpoint/2010/main" val="515347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944" y="6481571"/>
            <a:ext cx="8068309" cy="376555"/>
          </a:xfrm>
          <a:custGeom>
            <a:avLst/>
            <a:gdLst/>
            <a:ahLst/>
            <a:cxnLst/>
            <a:rect l="l" t="t" r="r" b="b"/>
            <a:pathLst>
              <a:path w="8068309" h="376554">
                <a:moveTo>
                  <a:pt x="8067954" y="0"/>
                </a:moveTo>
                <a:lnTo>
                  <a:pt x="0" y="0"/>
                </a:lnTo>
                <a:lnTo>
                  <a:pt x="0" y="376300"/>
                </a:lnTo>
                <a:lnTo>
                  <a:pt x="8067954" y="376300"/>
                </a:lnTo>
                <a:lnTo>
                  <a:pt x="8067954" y="0"/>
                </a:lnTo>
                <a:close/>
              </a:path>
            </a:pathLst>
          </a:custGeom>
          <a:solidFill>
            <a:srgbClr val="797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1543" y="345262"/>
            <a:ext cx="334581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Potrero</a:t>
            </a:r>
            <a:r>
              <a:rPr sz="1800" spc="-15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Yard</a:t>
            </a:r>
            <a:r>
              <a:rPr sz="1800" spc="-15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Modernization</a:t>
            </a:r>
            <a:r>
              <a:rPr sz="1800" spc="-5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Project</a:t>
            </a:r>
            <a:r>
              <a:rPr lang="en-US" sz="1800" spc="-10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516746" y="6640900"/>
            <a:ext cx="19875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955"/>
                </a:lnSpc>
              </a:pPr>
              <a:t>6</a:t>
            </a:fld>
            <a:endParaRPr spc="-25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1C5DED5-38BD-631D-4A95-91A58B3113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45514"/>
            <a:ext cx="7886700" cy="94551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/>
              <a:t>Potrero Yard Modernization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05B4B-F18F-91D5-3343-F156F04AA784}"/>
              </a:ext>
            </a:extLst>
          </p:cNvPr>
          <p:cNvSpPr txBox="1"/>
          <p:nvPr/>
        </p:nvSpPr>
        <p:spPr>
          <a:xfrm>
            <a:off x="404710" y="2287340"/>
            <a:ext cx="8838681" cy="4049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450"/>
              </a:spcBef>
              <a:spcAft>
                <a:spcPts val="450"/>
              </a:spcAft>
            </a:pPr>
            <a:r>
              <a:rPr lang="en-US" sz="1800" u="sng">
                <a:solidFill>
                  <a:srgbClr val="000000"/>
                </a:solidFill>
                <a:latin typeface="Graphein Pro Light" panose="020B0402020204020204"/>
              </a:rPr>
              <a:t>The selected Preferred Proposer development team</a:t>
            </a:r>
            <a:endParaRPr lang="en-US" sz="1800">
              <a:solidFill>
                <a:srgbClr val="000000"/>
              </a:solidFill>
              <a:latin typeface="Graphein Pro Light" panose="020B0402020204020204"/>
            </a:endParaRPr>
          </a:p>
          <a:p>
            <a:pPr fontAlgn="base">
              <a:spcBef>
                <a:spcPts val="450"/>
              </a:spcBef>
              <a:spcAft>
                <a:spcPts val="450"/>
              </a:spcAft>
            </a:pP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Lead Developer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:</a:t>
            </a: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 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The Potrero Neighborhood Collective, LLC </a:t>
            </a:r>
          </a:p>
          <a:p>
            <a:pPr fontAlgn="base">
              <a:spcBef>
                <a:spcPts val="450"/>
              </a:spcBef>
              <a:spcAft>
                <a:spcPts val="450"/>
              </a:spcAft>
            </a:pP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Plenary</a:t>
            </a: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 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Americas US Holdings Inc. is the sole </a:t>
            </a: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equity member</a:t>
            </a:r>
          </a:p>
          <a:p>
            <a:pPr fontAlgn="base">
              <a:spcBef>
                <a:spcPts val="450"/>
              </a:spcBef>
              <a:spcAft>
                <a:spcPts val="450"/>
              </a:spcAft>
            </a:pP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Affordable Housing Developer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: Mission Economic Development Agency, Young Community Developers, Inc., and Tabernacle Community Development Corp. </a:t>
            </a:r>
          </a:p>
          <a:p>
            <a:pPr fontAlgn="base">
              <a:spcBef>
                <a:spcPts val="450"/>
              </a:spcBef>
              <a:spcAft>
                <a:spcPts val="450"/>
              </a:spcAft>
            </a:pP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Housing Developer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: Presidio Development Partners, LLC and Tabernacle Community Development Corp. </a:t>
            </a:r>
          </a:p>
          <a:p>
            <a:pPr fontAlgn="base">
              <a:spcBef>
                <a:spcPts val="450"/>
              </a:spcBef>
              <a:spcAft>
                <a:spcPts val="450"/>
              </a:spcAft>
            </a:pP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Design Consultant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: IBI Group, Y.A. studio </a:t>
            </a:r>
          </a:p>
          <a:p>
            <a:pPr fontAlgn="base">
              <a:spcBef>
                <a:spcPts val="450"/>
              </a:spcBef>
              <a:spcAft>
                <a:spcPts val="450"/>
              </a:spcAft>
            </a:pP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Construction Management Consultant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: Plant Construction Company, L.P., The Allen Group </a:t>
            </a:r>
            <a:r>
              <a:rPr lang="en-US" sz="1350">
                <a:solidFill>
                  <a:srgbClr val="000000"/>
                </a:solidFill>
                <a:latin typeface="Graphein Pro Light" panose="020B0402020204020204"/>
              </a:rPr>
              <a:t>LLC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 </a:t>
            </a:r>
          </a:p>
          <a:p>
            <a:pPr fontAlgn="base">
              <a:spcBef>
                <a:spcPts val="450"/>
              </a:spcBef>
              <a:spcAft>
                <a:spcPts val="450"/>
              </a:spcAft>
            </a:pPr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Infrastructure Facility Management Consultant</a:t>
            </a:r>
            <a:r>
              <a:rPr lang="en-US">
                <a:solidFill>
                  <a:srgbClr val="000000"/>
                </a:solidFill>
                <a:latin typeface="Graphein Pro Light" panose="020B0402020204020204"/>
              </a:rPr>
              <a:t>: WT Partnership 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8703D-B13D-EC0B-D0BC-02C50FCFC3F8}"/>
              </a:ext>
            </a:extLst>
          </p:cNvPr>
          <p:cNvSpPr txBox="1"/>
          <p:nvPr/>
        </p:nvSpPr>
        <p:spPr>
          <a:xfrm>
            <a:off x="628650" y="1135108"/>
            <a:ext cx="7886700" cy="1015663"/>
          </a:xfrm>
          <a:prstGeom prst="rect">
            <a:avLst/>
          </a:prstGeom>
          <a:solidFill>
            <a:schemeClr val="accent1">
              <a:lumMod val="20000"/>
              <a:lumOff val="80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Graphein Pro Light" panose="020B0402020204020204"/>
              </a:rPr>
              <a:t>Potrero Yard Modernization Project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Nov 1, 2022: SFMTA Board of Directors 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Graphein Pro Light" panose="020B0402020204020204"/>
              </a:rPr>
              <a:t>approves Predevelopment Agreement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944" y="6481571"/>
            <a:ext cx="8068309" cy="376555"/>
          </a:xfrm>
          <a:custGeom>
            <a:avLst/>
            <a:gdLst/>
            <a:ahLst/>
            <a:cxnLst/>
            <a:rect l="l" t="t" r="r" b="b"/>
            <a:pathLst>
              <a:path w="8068309" h="376554">
                <a:moveTo>
                  <a:pt x="8067954" y="0"/>
                </a:moveTo>
                <a:lnTo>
                  <a:pt x="0" y="0"/>
                </a:lnTo>
                <a:lnTo>
                  <a:pt x="0" y="376300"/>
                </a:lnTo>
                <a:lnTo>
                  <a:pt x="8067954" y="376300"/>
                </a:lnTo>
                <a:lnTo>
                  <a:pt x="8067954" y="0"/>
                </a:lnTo>
                <a:close/>
              </a:path>
            </a:pathLst>
          </a:custGeom>
          <a:solidFill>
            <a:srgbClr val="797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1543" y="345262"/>
            <a:ext cx="334581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Potrero</a:t>
            </a:r>
            <a:r>
              <a:rPr sz="1800" spc="-15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Yard</a:t>
            </a:r>
            <a:r>
              <a:rPr sz="1800" spc="-15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70B8"/>
                </a:solidFill>
                <a:latin typeface="Calibri"/>
                <a:cs typeface="Calibri"/>
              </a:rPr>
              <a:t>Modernization</a:t>
            </a:r>
            <a:r>
              <a:rPr sz="1800" spc="-5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Project</a:t>
            </a:r>
            <a:r>
              <a:rPr lang="en-US" sz="1800" spc="-10">
                <a:solidFill>
                  <a:srgbClr val="0070B8"/>
                </a:solidFill>
                <a:latin typeface="Calibri"/>
                <a:cs typeface="Calibri"/>
              </a:rPr>
              <a:t> 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516746" y="6640900"/>
            <a:ext cx="19875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955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955"/>
                </a:lnSpc>
              </a:pPr>
              <a:t>7</a:t>
            </a:fld>
            <a:endParaRPr spc="-25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1C5DED5-38BD-631D-4A95-91A58B3113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45514"/>
            <a:ext cx="7886700" cy="94551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/>
              <a:t>Potrero Yard Modernization Project</a:t>
            </a:r>
          </a:p>
        </p:txBody>
      </p:sp>
      <p:pic>
        <p:nvPicPr>
          <p:cNvPr id="15" name="Picture 14" descr="Conceptual rendering of a large multi-use urban building">
            <a:extLst>
              <a:ext uri="{FF2B5EF4-FFF2-40B4-BE49-F238E27FC236}">
                <a16:creationId xmlns:a16="http://schemas.microsoft.com/office/drawing/2014/main" id="{1B4ACFE9-F792-2413-2F77-08EB2C6E4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9297"/>
            <a:ext cx="9144000" cy="56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91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 of Potrero Yard project">
            <a:extLst>
              <a:ext uri="{FF2B5EF4-FFF2-40B4-BE49-F238E27FC236}">
                <a16:creationId xmlns:a16="http://schemas.microsoft.com/office/drawing/2014/main" id="{EBA8AC9F-822A-16E4-46F8-BBA9D41CC3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227" y="0"/>
            <a:ext cx="3557416" cy="64560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FD317F-9D29-4563-9C56-643574B7F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FFCE1E53-25B6-A989-3F6C-11ABCB3FA851}"/>
              </a:ext>
            </a:extLst>
          </p:cNvPr>
          <p:cNvSpPr txBox="1"/>
          <p:nvPr/>
        </p:nvSpPr>
        <p:spPr>
          <a:xfrm>
            <a:off x="361543" y="338708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Potrero Yard Modernization Project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8A975-DB88-D315-4A0B-C3928F78D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71591" y="2226365"/>
            <a:ext cx="2067339" cy="218661"/>
          </a:xfrm>
          <a:prstGeom prst="rect">
            <a:avLst/>
          </a:prstGeom>
          <a:noFill/>
          <a:ln w="28575">
            <a:solidFill>
              <a:srgbClr val="FAB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2E3DF1-72F7-EA5E-86A9-FD35319C7D28}"/>
              </a:ext>
            </a:extLst>
          </p:cNvPr>
          <p:cNvSpPr/>
          <p:nvPr/>
        </p:nvSpPr>
        <p:spPr>
          <a:xfrm>
            <a:off x="398357" y="4372182"/>
            <a:ext cx="3946057" cy="16466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200" b="1">
                <a:solidFill>
                  <a:schemeClr val="tx2"/>
                </a:solidFill>
                <a:latin typeface="Graphein Pro Light"/>
                <a:cs typeface="Graphein Pro Light" panose="020B0402020204020204" pitchFamily="34" charset="0"/>
              </a:rPr>
              <a:t>Transportation</a:t>
            </a:r>
          </a:p>
          <a:p>
            <a:pPr marL="234950" indent="-166688">
              <a:spcBef>
                <a:spcPts val="3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chemeClr val="tx2"/>
                </a:solidFill>
                <a:latin typeface="Graphein Pro Book"/>
                <a:cs typeface="Graphein Pro Light" panose="020B0402020204020204" pitchFamily="34" charset="0"/>
              </a:rPr>
              <a:t>TDM program to encourage sustainable modes of transportation </a:t>
            </a:r>
          </a:p>
          <a:p>
            <a:pPr marL="234950" indent="-166688">
              <a:spcBef>
                <a:spcPts val="3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chemeClr val="tx2"/>
                </a:solidFill>
                <a:latin typeface="Graphein Pro Book"/>
                <a:cs typeface="Graphein Pro Light" panose="020B0402020204020204" pitchFamily="34" charset="0"/>
              </a:rPr>
              <a:t>Resident and employee parking not included in current program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B86F2-06FA-0452-A572-A084ADC05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5514"/>
            <a:ext cx="7886700" cy="945514"/>
          </a:xfrm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r>
              <a:rPr lang="en-US"/>
              <a:t>Potrero Yard Modernization Project – timeline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DF6DE9-F3C4-C3EE-0D6E-DA9E64FECF30}"/>
              </a:ext>
            </a:extLst>
          </p:cNvPr>
          <p:cNvSpPr txBox="1"/>
          <p:nvPr/>
        </p:nvSpPr>
        <p:spPr>
          <a:xfrm>
            <a:off x="398357" y="1203201"/>
            <a:ext cx="4469725" cy="3000821"/>
          </a:xfrm>
          <a:prstGeom prst="rect">
            <a:avLst/>
          </a:prstGeom>
          <a:solidFill>
            <a:srgbClr val="00B0F0">
              <a:alpha val="23000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000000"/>
                </a:solidFill>
                <a:cs typeface="Graphein Pro Light" panose="020B0402020204020204" pitchFamily="34" charset="0"/>
              </a:rPr>
              <a:t>Proposal Features</a:t>
            </a:r>
          </a:p>
          <a:p>
            <a:pPr marL="166688" indent="-1666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Three-level modernized bus yard</a:t>
            </a:r>
          </a:p>
          <a:p>
            <a:pPr marL="166688" indent="-1666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Up to 150’ high</a:t>
            </a:r>
          </a:p>
          <a:p>
            <a:pPr marL="166688" indent="-1666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575 residential units</a:t>
            </a:r>
          </a:p>
          <a:p>
            <a:pPr marL="166688" indent="-1666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100% affordable</a:t>
            </a:r>
          </a:p>
          <a:p>
            <a:pPr marL="166688" indent="-1666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Approx 10,000 sq ft for community &amp; commercial uses</a:t>
            </a:r>
          </a:p>
        </p:txBody>
      </p:sp>
    </p:spTree>
    <p:extLst>
      <p:ext uri="{BB962C8B-B14F-4D97-AF65-F5344CB8AC3E}">
        <p14:creationId xmlns:p14="http://schemas.microsoft.com/office/powerpoint/2010/main" val="2889206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5C413F-3E13-4A8E-B56D-0BEB89930487}"/>
              </a:ext>
            </a:extLst>
          </p:cNvPr>
          <p:cNvSpPr txBox="1"/>
          <p:nvPr/>
        </p:nvSpPr>
        <p:spPr>
          <a:xfrm>
            <a:off x="207076" y="1213857"/>
            <a:ext cx="30728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 fontAlgn="base">
              <a:spcAft>
                <a:spcPts val="1200"/>
              </a:spcAft>
              <a:buNone/>
            </a:pPr>
            <a:r>
              <a:rPr lang="en-US" sz="2000" b="1" i="0" u="none" strike="noStrike"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As a bus yard is taken offline for construction:</a:t>
            </a:r>
          </a:p>
          <a:p>
            <a:pPr marL="342900" indent="-342900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Graphein Pro Book" panose="020B0602020204020204" pitchFamily="34" charset="0"/>
                <a:cs typeface="Graphein Pro Book" panose="020B0602020204020204" pitchFamily="34" charset="0"/>
              </a:rPr>
              <a:t>Y</a:t>
            </a:r>
            <a:r>
              <a:rPr lang="en-US" sz="2000" i="0" u="none" strike="noStrike"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ard operations will be relocated to a temporary bus </a:t>
            </a:r>
            <a:r>
              <a:rPr lang="en-US" sz="2000">
                <a:latin typeface="Graphein Pro Book" panose="020B0602020204020204" pitchFamily="34" charset="0"/>
                <a:cs typeface="Graphein Pro Book" panose="020B0602020204020204" pitchFamily="34" charset="0"/>
              </a:rPr>
              <a:t>y</a:t>
            </a:r>
            <a:r>
              <a:rPr lang="en-US" sz="2000" i="0" u="none" strike="noStrike"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ard at Muni Metro East (MME) </a:t>
            </a:r>
          </a:p>
          <a:p>
            <a:pPr marL="342900" indent="-342900" rtl="0" fontAlgn="base">
              <a:buFont typeface="Arial" panose="020B0604020202020204" pitchFamily="34" charset="0"/>
              <a:buChar char="•"/>
            </a:pPr>
            <a:r>
              <a:rPr lang="en-US" sz="2000">
                <a:latin typeface="Graphein Pro Book" panose="020B0602020204020204" pitchFamily="34" charset="0"/>
                <a:cs typeface="Graphein Pro Book" panose="020B0602020204020204" pitchFamily="34" charset="0"/>
              </a:rPr>
              <a:t>H</a:t>
            </a:r>
            <a:r>
              <a:rPr lang="en-US" sz="2000" i="0" u="none" strike="noStrike"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eavy maintenance functions will be relocated to 1399</a:t>
            </a:r>
            <a:r>
              <a:rPr lang="en-US" sz="2000">
                <a:latin typeface="Graphein Pro Book" panose="020B0602020204020204" pitchFamily="34" charset="0"/>
                <a:cs typeface="Graphein Pro Book" panose="020B0602020204020204" pitchFamily="34" charset="0"/>
              </a:rPr>
              <a:t> </a:t>
            </a:r>
            <a:r>
              <a:rPr lang="en-US" sz="2000" i="0" u="none" strike="noStrike">
                <a:effectLst/>
                <a:latin typeface="Graphein Pro Book" panose="020B0602020204020204" pitchFamily="34" charset="0"/>
                <a:cs typeface="Graphein Pro Book" panose="020B0602020204020204" pitchFamily="34" charset="0"/>
              </a:rPr>
              <a:t>Marin Street</a:t>
            </a:r>
            <a:endParaRPr lang="en-US" sz="2000" i="0" u="none" strike="noStrike">
              <a:solidFill>
                <a:srgbClr val="4F5556"/>
              </a:solidFill>
              <a:effectLst/>
              <a:latin typeface="Graphein Pro Book" panose="020B0602020204020204" pitchFamily="34" charset="0"/>
              <a:cs typeface="Graphein Pro Book" panose="020B0602020204020204" pitchFamily="34" charset="0"/>
            </a:endParaRPr>
          </a:p>
        </p:txBody>
      </p:sp>
      <p:pic>
        <p:nvPicPr>
          <p:cNvPr id="3" name="Picture 2" descr="map of a portion of SE San Francisco&#10;">
            <a:extLst>
              <a:ext uri="{FF2B5EF4-FFF2-40B4-BE49-F238E27FC236}">
                <a16:creationId xmlns:a16="http://schemas.microsoft.com/office/drawing/2014/main" id="{3CAD8C30-DF64-919E-9E15-56B9DCA454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156" y="1310641"/>
            <a:ext cx="5375621" cy="4550391"/>
          </a:xfrm>
          <a:prstGeom prst="rect">
            <a:avLst/>
          </a:prstGeom>
        </p:spPr>
      </p:pic>
      <p:sp>
        <p:nvSpPr>
          <p:cNvPr id="2" name="object 11">
            <a:extLst>
              <a:ext uri="{FF2B5EF4-FFF2-40B4-BE49-F238E27FC236}">
                <a16:creationId xmlns:a16="http://schemas.microsoft.com/office/drawing/2014/main" id="{A41A233A-E9B6-562C-48B2-F92FD12F7FF2}"/>
              </a:ext>
            </a:extLst>
          </p:cNvPr>
          <p:cNvSpPr txBox="1"/>
          <p:nvPr/>
        </p:nvSpPr>
        <p:spPr>
          <a:xfrm>
            <a:off x="361543" y="345262"/>
            <a:ext cx="4462127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1800" b="1" spc="-10">
                <a:solidFill>
                  <a:srgbClr val="0070B8"/>
                </a:solidFill>
                <a:latin typeface="Calibri"/>
                <a:cs typeface="Calibri"/>
              </a:rPr>
              <a:t>BUILDING</a:t>
            </a:r>
            <a:r>
              <a:rPr sz="1800" spc="-10">
                <a:solidFill>
                  <a:srgbClr val="0070B8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lang="en-US" sz="1800">
                <a:solidFill>
                  <a:srgbClr val="0070B8"/>
                </a:solidFill>
                <a:latin typeface="Calibri"/>
                <a:cs typeface="Calibri"/>
              </a:rPr>
              <a:t>Temporary Facilities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972E28-7373-80C7-21DC-05BF9031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69" y="-1536701"/>
            <a:ext cx="6584156" cy="1536701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Temporary Facilities</a:t>
            </a:r>
          </a:p>
        </p:txBody>
      </p:sp>
    </p:spTree>
    <p:extLst>
      <p:ext uri="{BB962C8B-B14F-4D97-AF65-F5344CB8AC3E}">
        <p14:creationId xmlns:p14="http://schemas.microsoft.com/office/powerpoint/2010/main" val="31946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FMTA">
  <a:themeElements>
    <a:clrScheme name="SFMTA 1">
      <a:dk1>
        <a:srgbClr val="4F5556"/>
      </a:dk1>
      <a:lt1>
        <a:srgbClr val="FFFFFF"/>
      </a:lt1>
      <a:dk2>
        <a:srgbClr val="4F5556"/>
      </a:dk2>
      <a:lt2>
        <a:srgbClr val="FEFFFE"/>
      </a:lt2>
      <a:accent1>
        <a:srgbClr val="0072BA"/>
      </a:accent1>
      <a:accent2>
        <a:srgbClr val="E39500"/>
      </a:accent2>
      <a:accent3>
        <a:srgbClr val="AC1B86"/>
      </a:accent3>
      <a:accent4>
        <a:srgbClr val="009244"/>
      </a:accent4>
      <a:accent5>
        <a:srgbClr val="2F9FB9"/>
      </a:accent5>
      <a:accent6>
        <a:srgbClr val="7A7B7F"/>
      </a:accent6>
      <a:hlink>
        <a:srgbClr val="005898"/>
      </a:hlink>
      <a:folHlink>
        <a:srgbClr val="7A7B7F"/>
      </a:folHlink>
    </a:clrScheme>
    <a:fontScheme name="Test">
      <a:majorFont>
        <a:latin typeface="Graphein Pro Bold"/>
        <a:ea typeface=""/>
        <a:cs typeface=""/>
      </a:majorFont>
      <a:minorFont>
        <a:latin typeface="Graphein Pro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TA_PPT_B" id="{C7C774A9-D762-A149-A053-FD7F58F9E676}" vid="{6A774FB2-B713-F144-B2BA-769D6FC132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000d86c-d3c4-47c5-ae18-506dd522e76e">
      <UserInfo>
        <DisplayName>Tumlin, Jeffrey</DisplayName>
        <AccountId>57</AccountId>
        <AccountType/>
      </UserInfo>
      <UserInfo>
        <DisplayName>Magary, Kerstin</DisplayName>
        <AccountId>15</AccountId>
        <AccountType/>
      </UserInfo>
      <UserInfo>
        <DisplayName>Rewers, Jonathan</DisplayName>
        <AccountId>21</AccountId>
        <AccountType/>
      </UserInfo>
      <UserInfo>
        <DisplayName>Corpuz, Aida</DisplayName>
        <AccountId>218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5200C2044BBD4697FEA11D9B8CF2BE" ma:contentTypeVersion="11" ma:contentTypeDescription="Create a new document." ma:contentTypeScope="" ma:versionID="a35fb1b8df1ebcd1256f509b54a0795b">
  <xsd:schema xmlns:xsd="http://www.w3.org/2001/XMLSchema" xmlns:xs="http://www.w3.org/2001/XMLSchema" xmlns:p="http://schemas.microsoft.com/office/2006/metadata/properties" xmlns:ns3="c8fb84d6-f98a-4199-ac14-2a5434545902" xmlns:ns4="2000d86c-d3c4-47c5-ae18-506dd522e76e" targetNamespace="http://schemas.microsoft.com/office/2006/metadata/properties" ma:root="true" ma:fieldsID="33ff95bdbda0e24975556ac3e27aca2c" ns3:_="" ns4:_="">
    <xsd:import namespace="c8fb84d6-f98a-4199-ac14-2a5434545902"/>
    <xsd:import namespace="2000d86c-d3c4-47c5-ae18-506dd522e7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b84d6-f98a-4199-ac14-2a5434545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00d86c-d3c4-47c5-ae18-506dd522e7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9C4AFB-0111-4159-9C6C-2964EA756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1D78E6-5C18-4144-95F9-1483003D3539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000d86c-d3c4-47c5-ae18-506dd522e76e"/>
    <ds:schemaRef ds:uri="c8fb84d6-f98a-4199-ac14-2a5434545902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A4725C-8BCD-4720-9CE8-3531499D8910}">
  <ds:schemaRefs>
    <ds:schemaRef ds:uri="2000d86c-d3c4-47c5-ae18-506dd522e76e"/>
    <ds:schemaRef ds:uri="c8fb84d6-f98a-4199-ac14-2a54345459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1960</Words>
  <Application>Microsoft Office PowerPoint</Application>
  <PresentationFormat>On-screen Show (4:3)</PresentationFormat>
  <Paragraphs>382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Graphein Pro Bold</vt:lpstr>
      <vt:lpstr>Graphein Pro Book</vt:lpstr>
      <vt:lpstr>Graphein Pro Light</vt:lpstr>
      <vt:lpstr>Segoe UI</vt:lpstr>
      <vt:lpstr>Symbol</vt:lpstr>
      <vt:lpstr>Wingdings</vt:lpstr>
      <vt:lpstr>Wingdings 2</vt:lpstr>
      <vt:lpstr>SFMTA</vt:lpstr>
      <vt:lpstr>Muni Metro East Bus Yard &amp; 1399 Marin Facilities Presentation</vt:lpstr>
      <vt:lpstr>Building Progress Program overview</vt:lpstr>
      <vt:lpstr>Facilities Condition Assessment/State of Good Repair</vt:lpstr>
      <vt:lpstr>Modernization Program </vt:lpstr>
      <vt:lpstr>Modernization Program cont’d</vt:lpstr>
      <vt:lpstr>Potrero Yard Modernization Project</vt:lpstr>
      <vt:lpstr>Potrero Yard Modernization Project</vt:lpstr>
      <vt:lpstr>Potrero Yard Modernization Project – timeline</vt:lpstr>
      <vt:lpstr>Temporary Facilities</vt:lpstr>
      <vt:lpstr>Project Locations</vt:lpstr>
      <vt:lpstr>Temporary Bus Yard at Muni Metro East (MME) -- site</vt:lpstr>
      <vt:lpstr>Temporary Bus Yard at Muni Metro East (MME) -- goal</vt:lpstr>
      <vt:lpstr>Temporary Bus Yard at Muni Metro East (MME) – scope</vt:lpstr>
      <vt:lpstr>Temporary Bus Yard at Muni Metro East (MME)</vt:lpstr>
      <vt:lpstr>Temporary Bus Yard at Muni Metro East (MME) -- landscaping</vt:lpstr>
      <vt:lpstr>Temporary Bus Yard at Muni Metro East (MME) -- landscaping</vt:lpstr>
      <vt:lpstr>Temporary Bus Yard at Muni Metro East (MME) – access for coaches and to/from 1399</vt:lpstr>
      <vt:lpstr>Temporary Bus Yard at Muni Metro East (MME) -- schedule</vt:lpstr>
      <vt:lpstr>Temporary Maintenance Facility at 1399 Marin</vt:lpstr>
      <vt:lpstr>BUILDINGPROGRESS</vt:lpstr>
      <vt:lpstr>Temporary Maintenance Facility at 1399 Marin</vt:lpstr>
      <vt:lpstr>Battery Electric Buses</vt:lpstr>
      <vt:lpstr>What’s in Proposition L?</vt:lpstr>
      <vt:lpstr>Thank you</vt:lpstr>
      <vt:lpstr>Thank you</vt:lpstr>
      <vt:lpstr>Building Progress Program overview cont’d</vt:lpstr>
      <vt:lpstr>BUILDING PROGRESS 2017 Facilities Framework (PLAN)</vt:lpstr>
      <vt:lpstr>BUILDING PROGRESS Innovation </vt:lpstr>
      <vt:lpstr>BUILDING PROGRESS Performance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demian rosenblatt</dc:creator>
  <cp:lastModifiedBy>Angelico, John</cp:lastModifiedBy>
  <cp:revision>1</cp:revision>
  <cp:lastPrinted>2019-05-29T22:27:31Z</cp:lastPrinted>
  <dcterms:created xsi:type="dcterms:W3CDTF">2018-04-12T21:04:44Z</dcterms:created>
  <dcterms:modified xsi:type="dcterms:W3CDTF">2022-11-15T05:52:37Z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0x0101005F5200C2044BBD4697FEA11D9B8CF2BE</vt:lpwstr>
  </property>
</Properties>
</file>